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2"/>
  </p:notesMasterIdLst>
  <p:sldIdLst>
    <p:sldId id="256" r:id="rId5"/>
    <p:sldId id="696" r:id="rId6"/>
    <p:sldId id="699" r:id="rId7"/>
    <p:sldId id="703" r:id="rId8"/>
    <p:sldId id="704" r:id="rId9"/>
    <p:sldId id="705" r:id="rId10"/>
    <p:sldId id="2147377223" r:id="rId11"/>
    <p:sldId id="2147377224" r:id="rId12"/>
    <p:sldId id="2147377225" r:id="rId13"/>
    <p:sldId id="281" r:id="rId14"/>
    <p:sldId id="2147377218" r:id="rId15"/>
    <p:sldId id="2147377220" r:id="rId16"/>
    <p:sldId id="2147377221" r:id="rId17"/>
    <p:sldId id="2147377222" r:id="rId18"/>
    <p:sldId id="2147377219" r:id="rId19"/>
    <p:sldId id="2147377226" r:id="rId20"/>
    <p:sldId id="700" r:id="rId21"/>
    <p:sldId id="701" r:id="rId22"/>
    <p:sldId id="259" r:id="rId23"/>
    <p:sldId id="263" r:id="rId24"/>
    <p:sldId id="2147377212" r:id="rId25"/>
    <p:sldId id="2147377213" r:id="rId26"/>
    <p:sldId id="2147377214" r:id="rId27"/>
    <p:sldId id="709" r:id="rId28"/>
    <p:sldId id="615" r:id="rId29"/>
    <p:sldId id="611" r:id="rId30"/>
    <p:sldId id="2147377181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56" userDrawn="1">
          <p15:clr>
            <a:srgbClr val="A4A3A4"/>
          </p15:clr>
        </p15:guide>
        <p15:guide id="2" pos="1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2849"/>
    <a:srgbClr val="00B0BD"/>
    <a:srgbClr val="00B37D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9" autoAdjust="0"/>
    <p:restoredTop sz="94620" autoAdjust="0"/>
  </p:normalViewPr>
  <p:slideViewPr>
    <p:cSldViewPr snapToGrid="0" showGuides="1">
      <p:cViewPr varScale="1">
        <p:scale>
          <a:sx n="63" d="100"/>
          <a:sy n="63" d="100"/>
        </p:scale>
        <p:origin x="524" y="64"/>
      </p:cViewPr>
      <p:guideLst>
        <p:guide orient="horz" pos="4156"/>
        <p:guide pos="12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E9EB5-F95F-444C-8DC4-87446736071C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B053E-6774-418C-843D-0EE9AD6995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836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Shape 143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6" name="Shape 14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Мы, в Аксофте, считаем, что любой проект должен быть документально оформлен. Наличие грамотной технической документации одно из обязательных условий нашего сотрудничества.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Проще всего начать продажу разработки КД с простого вопроса Заказчику: - а есть паспорт системы? ИС как то описана? И, если ответ «нет» (А именно такой ответ самый частый) – предложить себе представить ситуацию: - вот завтра скоропостижно ушел админ, который всё знал, и что мы делаем? А самописное ПО – написанное спецами партнёра или Заказчика? Насколько оно описано в документации – есть ли описание? Это можно считать своего рода страховым полисом, когда, фактически за копейки, вы получаете страховку на случай того, что останетесь один на один с неописанной системой. 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Руководство пользователя, руководство администратора? ПМИ (например, как эти функции должны работать на другой операционной системе? И это мы не касаемся ситуаций, когда требуется документация в соответствии с ГОСТ. В распоряжении нашего технического писателя есть самая актуальная документация вендора, есть наш опыт проведения нескольких сотен проектов. Это же касается и описания работы с системой – какие регламентные работы и когда могут проводиться, как вариант: можем обновить сканеры в течение обеденного перерыва? Есть ли регламент резервного копирования? Мы можем разработать пошаговую инструкцию пользователя или администратора, можем описать, снабдить скриншотами и зафиксировать инструктаж, который наш инженер проведёт по работе с внедренной системой.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Shape 15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5" name="Shape 15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Вот «Принципы» ДТК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Что важно помнить, и о чем всегда можно сказать партнёру, если речь идет об услугах:</a:t>
            </a:r>
          </a:p>
          <a:p>
            <a:pPr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t>Беремся только за то, в чем уверены на 100% и.т.д.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A15536-7B90-42B0-BAD8-0C4D8CFABB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C4C2A0-7D0B-421D-9552-2BE6FA1826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622AB9-43E7-4928-B8D6-02410AB45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838C9-293E-4B52-AF47-89EAB32753B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F61C28-D039-4478-9BD6-2F218273C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8AD60-516A-4735-B4EB-3980F934F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44611-CF74-4557-8E5F-48071900DB1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E2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7F231F-91EB-4721-B26A-E973FCD4C8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9" y="751070"/>
            <a:ext cx="5352315" cy="5352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C11EA1-435C-4F25-85BC-6F2AEF73CC36}"/>
              </a:ext>
            </a:extLst>
          </p:cNvPr>
          <p:cNvSpPr txBox="1"/>
          <p:nvPr userDrawn="1"/>
        </p:nvSpPr>
        <p:spPr>
          <a:xfrm>
            <a:off x="6345292" y="1030528"/>
            <a:ext cx="525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pc="30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центр </a:t>
            </a:r>
            <a:r>
              <a:rPr lang="ru-RU" spc="300">
                <a:solidFill>
                  <a:srgbClr val="00B0BD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экспертизы </a:t>
            </a:r>
            <a:r>
              <a:rPr lang="ru-RU" spc="30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и </a:t>
            </a:r>
            <a:r>
              <a:rPr lang="ru-RU" spc="300" dirty="0">
                <a:solidFill>
                  <a:srgbClr val="00AEEF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дистрибуции </a:t>
            </a:r>
          </a:p>
          <a:p>
            <a:pPr algn="r"/>
            <a:r>
              <a:rPr lang="ru-RU" spc="3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цифровых технологий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A440895-0D95-4981-BDAA-419CC26A159B}"/>
              </a:ext>
            </a:extLst>
          </p:cNvPr>
          <p:cNvGrpSpPr/>
          <p:nvPr userDrawn="1"/>
        </p:nvGrpSpPr>
        <p:grpSpPr>
          <a:xfrm>
            <a:off x="6082794" y="6021631"/>
            <a:ext cx="1752968" cy="399929"/>
            <a:chOff x="6082794" y="6021631"/>
            <a:chExt cx="1752968" cy="399929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302545B-C3C3-486E-B8C2-6E2EEB2957DB}"/>
                </a:ext>
              </a:extLst>
            </p:cNvPr>
            <p:cNvSpPr/>
            <p:nvPr userDrawn="1"/>
          </p:nvSpPr>
          <p:spPr>
            <a:xfrm rot="4766059">
              <a:off x="7435833" y="6021631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4C9BD4B-23BF-4634-A9FA-40834A87A9F1}"/>
                </a:ext>
              </a:extLst>
            </p:cNvPr>
            <p:cNvSpPr/>
            <p:nvPr userDrawn="1"/>
          </p:nvSpPr>
          <p:spPr>
            <a:xfrm rot="4766059">
              <a:off x="6759313" y="6021631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DEDC07A-B1B9-43EF-A98F-CB46BEEE772E}"/>
                </a:ext>
              </a:extLst>
            </p:cNvPr>
            <p:cNvSpPr/>
            <p:nvPr userDrawn="1"/>
          </p:nvSpPr>
          <p:spPr>
            <a:xfrm rot="4766059">
              <a:off x="6082794" y="6021631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D6E887-FE9D-4A91-A2F5-51E9B0B8F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7" r="21957"/>
          <a:stretch/>
        </p:blipFill>
        <p:spPr>
          <a:xfrm rot="5400000">
            <a:off x="9942273" y="4619032"/>
            <a:ext cx="2212027" cy="22874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5ED33D-E2FC-491D-9F86-F5D35F6F493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574" y="463083"/>
            <a:ext cx="1620541" cy="52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15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B30F08-4E1E-4511-8993-B1A0C699C87E}"/>
              </a:ext>
            </a:extLst>
          </p:cNvPr>
          <p:cNvSpPr/>
          <p:nvPr userDrawn="1"/>
        </p:nvSpPr>
        <p:spPr>
          <a:xfrm>
            <a:off x="0" y="-1772"/>
            <a:ext cx="12191999" cy="6858001"/>
          </a:xfrm>
          <a:prstGeom prst="rect">
            <a:avLst/>
          </a:prstGeom>
          <a:solidFill>
            <a:srgbClr val="1E2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EB8A2CD-DF42-4BE2-A520-C520C47FDC89}"/>
              </a:ext>
            </a:extLst>
          </p:cNvPr>
          <p:cNvGrpSpPr/>
          <p:nvPr userDrawn="1"/>
        </p:nvGrpSpPr>
        <p:grpSpPr>
          <a:xfrm>
            <a:off x="550799" y="1949852"/>
            <a:ext cx="4699004" cy="2958297"/>
            <a:chOff x="550799" y="2350878"/>
            <a:chExt cx="4699004" cy="295829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FBF779B9-6D49-43E9-AE3E-537B5E2633F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77" r="-4204" b="-1"/>
            <a:stretch/>
          </p:blipFill>
          <p:spPr>
            <a:xfrm>
              <a:off x="1865119" y="2350878"/>
              <a:ext cx="2070365" cy="200230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359933-3049-4924-8B43-C7D67918BEAB}"/>
                </a:ext>
              </a:extLst>
            </p:cNvPr>
            <p:cNvSpPr txBox="1"/>
            <p:nvPr userDrawn="1"/>
          </p:nvSpPr>
          <p:spPr>
            <a:xfrm>
              <a:off x="550799" y="4724400"/>
              <a:ext cx="4699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spc="30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центр экспертизы и дистрибуции цифровых технологий</a:t>
              </a:r>
              <a:endParaRPr lang="ru-RU" sz="1600" spc="300" dirty="0">
                <a:solidFill>
                  <a:schemeClr val="bg1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EEDB2F3D-E1C3-4CC1-8A09-5076F684EA4C}"/>
              </a:ext>
            </a:extLst>
          </p:cNvPr>
          <p:cNvGrpSpPr/>
          <p:nvPr userDrawn="1"/>
        </p:nvGrpSpPr>
        <p:grpSpPr>
          <a:xfrm>
            <a:off x="9594892" y="5760184"/>
            <a:ext cx="1752968" cy="399929"/>
            <a:chOff x="9594892" y="5760184"/>
            <a:chExt cx="1752968" cy="399929"/>
          </a:xfrm>
        </p:grpSpPr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A491E848-1E4D-4474-8E5E-FE8D4C2CADBF}"/>
                </a:ext>
              </a:extLst>
            </p:cNvPr>
            <p:cNvSpPr/>
            <p:nvPr userDrawn="1"/>
          </p:nvSpPr>
          <p:spPr>
            <a:xfrm rot="4766059">
              <a:off x="10947931" y="5760184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78C45FB-5A6F-48EE-B062-5D50A3FE25FE}"/>
                </a:ext>
              </a:extLst>
            </p:cNvPr>
            <p:cNvSpPr/>
            <p:nvPr userDrawn="1"/>
          </p:nvSpPr>
          <p:spPr>
            <a:xfrm rot="4766059">
              <a:off x="10271411" y="5760184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70DFA9A9-91DE-473F-8593-FA9EA4917BBA}"/>
                </a:ext>
              </a:extLst>
            </p:cNvPr>
            <p:cNvSpPr/>
            <p:nvPr userDrawn="1"/>
          </p:nvSpPr>
          <p:spPr>
            <a:xfrm rot="4766059">
              <a:off x="9594892" y="5760184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8FDDF4B-00FA-4165-A9B5-8D5FEE3796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6503" b="8667"/>
          <a:stretch/>
        </p:blipFill>
        <p:spPr>
          <a:xfrm>
            <a:off x="2280385" y="2630870"/>
            <a:ext cx="2028726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645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1258B-49A3-424B-83B8-EA642917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65BEE8-960B-4F2B-999F-8B1CF2A0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31014B-1E7B-4259-AA58-0E1C50C6A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C76B11-1320-4436-8A6A-B242518DFF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838C9-293E-4B52-AF47-89EAB32753B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D6E685-B957-4EEF-945E-68DAC2033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6A0C95-4B77-46AA-9AF6-84F5EA07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44611-CF74-4557-8E5F-48071900D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193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D75CA-C0BC-46A6-8154-68FBD2405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F726F6-54BA-4432-A9B5-EC983DE7E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6AF90D-E85B-416A-8DDA-34F6235F6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45A54F-AED8-4F6C-B685-2977DFFA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838C9-293E-4B52-AF47-89EAB32753B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EE4EDD-E73C-497D-AB07-7381526D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F7E785-1BF2-4E3F-8F83-96253B6FA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44611-CF74-4557-8E5F-48071900D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9789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C7238-386D-4065-B9AC-B4AE8E2AC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CE4FA2D-F190-4A95-A87C-0FAC21466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88DD39-1D7A-4AAC-B414-3C179E65D9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838C9-293E-4B52-AF47-89EAB32753B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09A56F-B72C-4AD7-8DD1-6AB8CC747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378759-7376-4304-91A4-17A79488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44611-CF74-4557-8E5F-48071900D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077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FAEA142-1C68-4067-BD97-D34ED2606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BA201E-F552-44E7-9B1E-B0F4B2368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BDAD53-AD73-47B1-B3AD-9FF13695DC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838C9-293E-4B52-AF47-89EAB32753B7}" type="datetimeFigureOut">
              <a:rPr lang="ru-RU" smtClean="0"/>
              <a:t>10.02.2025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4445A0-DEC5-456D-8595-0C9E06DCF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3B1DB4-A7A1-4EE0-9E40-29D8EEEF8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544611-CF74-4557-8E5F-48071900DB1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3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C317A5-1B53-469C-B6CD-3EFB90D69D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C30A9B-3BEE-4778-81A4-97D61DBF1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708" y="6317292"/>
            <a:ext cx="2022390" cy="4432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E76AD3-214C-444A-A68F-0EA3EFAE50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205072"/>
            <a:ext cx="1101376" cy="3518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EA81B-C46E-41D2-AD7C-775268BF14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3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376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Прямоугольник 6"/>
          <p:cNvSpPr/>
          <p:nvPr/>
        </p:nvSpPr>
        <p:spPr>
          <a:xfrm>
            <a:off x="-3" y="0"/>
            <a:ext cx="12192005" cy="6858000"/>
          </a:xfrm>
          <a:prstGeom prst="rect">
            <a:avLst/>
          </a:prstGeom>
          <a:solidFill>
            <a:srgbClr val="1E2849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endParaRPr/>
          </a:p>
        </p:txBody>
      </p:sp>
      <p:pic>
        <p:nvPicPr>
          <p:cNvPr id="1299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rcRect t="19297" r="21955"/>
          <a:stretch>
            <a:fillRect/>
          </a:stretch>
        </p:blipFill>
        <p:spPr>
          <a:xfrm rot="10800000" flipH="1">
            <a:off x="10410935" y="5011049"/>
            <a:ext cx="1781065" cy="1846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0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18291" y="377998"/>
            <a:ext cx="1280375" cy="409722"/>
          </a:xfrm>
          <a:prstGeom prst="rect">
            <a:avLst/>
          </a:prstGeom>
          <a:ln w="12700">
            <a:miter lim="400000"/>
          </a:ln>
        </p:spPr>
      </p:pic>
      <p:sp>
        <p:nvSpPr>
          <p:cNvPr id="130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39689" y="6215382"/>
            <a:ext cx="297912" cy="281937"/>
          </a:xfrm>
          <a:prstGeom prst="rect">
            <a:avLst/>
          </a:prstGeom>
        </p:spPr>
        <p:txBody>
          <a:bodyPr/>
          <a:lstStyle>
            <a:lvl1pPr>
              <a:defRPr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38550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E2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5703" y="6178296"/>
            <a:ext cx="1606294" cy="47243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095999" y="647700"/>
            <a:ext cx="5562600" cy="5562600"/>
          </a:xfrm>
          <a:custGeom>
            <a:avLst/>
            <a:gdLst/>
            <a:ahLst/>
            <a:cxnLst/>
            <a:rect l="l" t="t" r="r" b="b"/>
            <a:pathLst>
              <a:path w="5562600" h="5562600">
                <a:moveTo>
                  <a:pt x="2781300" y="0"/>
                </a:moveTo>
                <a:lnTo>
                  <a:pt x="2732890" y="412"/>
                </a:lnTo>
                <a:lnTo>
                  <a:pt x="2684680" y="1646"/>
                </a:lnTo>
                <a:lnTo>
                  <a:pt x="2636678" y="3695"/>
                </a:lnTo>
                <a:lnTo>
                  <a:pt x="2588888" y="6551"/>
                </a:lnTo>
                <a:lnTo>
                  <a:pt x="2541319" y="10209"/>
                </a:lnTo>
                <a:lnTo>
                  <a:pt x="2493976" y="14660"/>
                </a:lnTo>
                <a:lnTo>
                  <a:pt x="2446867" y="19900"/>
                </a:lnTo>
                <a:lnTo>
                  <a:pt x="2399998" y="25921"/>
                </a:lnTo>
                <a:lnTo>
                  <a:pt x="2353376" y="32716"/>
                </a:lnTo>
                <a:lnTo>
                  <a:pt x="2307007" y="40279"/>
                </a:lnTo>
                <a:lnTo>
                  <a:pt x="2260898" y="48603"/>
                </a:lnTo>
                <a:lnTo>
                  <a:pt x="2215056" y="57682"/>
                </a:lnTo>
                <a:lnTo>
                  <a:pt x="2169488" y="67508"/>
                </a:lnTo>
                <a:lnTo>
                  <a:pt x="2124200" y="78075"/>
                </a:lnTo>
                <a:lnTo>
                  <a:pt x="2079199" y="89376"/>
                </a:lnTo>
                <a:lnTo>
                  <a:pt x="2034491" y="101406"/>
                </a:lnTo>
                <a:lnTo>
                  <a:pt x="1990083" y="114156"/>
                </a:lnTo>
                <a:lnTo>
                  <a:pt x="1945982" y="127620"/>
                </a:lnTo>
                <a:lnTo>
                  <a:pt x="1902195" y="141792"/>
                </a:lnTo>
                <a:lnTo>
                  <a:pt x="1858728" y="156666"/>
                </a:lnTo>
                <a:lnTo>
                  <a:pt x="1815589" y="172233"/>
                </a:lnTo>
                <a:lnTo>
                  <a:pt x="1772782" y="188488"/>
                </a:lnTo>
                <a:lnTo>
                  <a:pt x="1730316" y="205424"/>
                </a:lnTo>
                <a:lnTo>
                  <a:pt x="1688197" y="223034"/>
                </a:lnTo>
                <a:lnTo>
                  <a:pt x="1646432" y="241312"/>
                </a:lnTo>
                <a:lnTo>
                  <a:pt x="1605027" y="260250"/>
                </a:lnTo>
                <a:lnTo>
                  <a:pt x="1563988" y="279843"/>
                </a:lnTo>
                <a:lnTo>
                  <a:pt x="1523324" y="300083"/>
                </a:lnTo>
                <a:lnTo>
                  <a:pt x="1483040" y="320964"/>
                </a:lnTo>
                <a:lnTo>
                  <a:pt x="1443143" y="342480"/>
                </a:lnTo>
                <a:lnTo>
                  <a:pt x="1403640" y="364622"/>
                </a:lnTo>
                <a:lnTo>
                  <a:pt x="1364537" y="387386"/>
                </a:lnTo>
                <a:lnTo>
                  <a:pt x="1325841" y="410764"/>
                </a:lnTo>
                <a:lnTo>
                  <a:pt x="1287559" y="434749"/>
                </a:lnTo>
                <a:lnTo>
                  <a:pt x="1249697" y="459335"/>
                </a:lnTo>
                <a:lnTo>
                  <a:pt x="1212263" y="484515"/>
                </a:lnTo>
                <a:lnTo>
                  <a:pt x="1175262" y="510282"/>
                </a:lnTo>
                <a:lnTo>
                  <a:pt x="1138702" y="536630"/>
                </a:lnTo>
                <a:lnTo>
                  <a:pt x="1102589" y="563553"/>
                </a:lnTo>
                <a:lnTo>
                  <a:pt x="1066929" y="591042"/>
                </a:lnTo>
                <a:lnTo>
                  <a:pt x="1031731" y="619093"/>
                </a:lnTo>
                <a:lnTo>
                  <a:pt x="996999" y="647697"/>
                </a:lnTo>
                <a:lnTo>
                  <a:pt x="962741" y="676848"/>
                </a:lnTo>
                <a:lnTo>
                  <a:pt x="928964" y="706541"/>
                </a:lnTo>
                <a:lnTo>
                  <a:pt x="895674" y="736767"/>
                </a:lnTo>
                <a:lnTo>
                  <a:pt x="862878" y="767521"/>
                </a:lnTo>
                <a:lnTo>
                  <a:pt x="830583" y="798795"/>
                </a:lnTo>
                <a:lnTo>
                  <a:pt x="798795" y="830583"/>
                </a:lnTo>
                <a:lnTo>
                  <a:pt x="767521" y="862878"/>
                </a:lnTo>
                <a:lnTo>
                  <a:pt x="736767" y="895674"/>
                </a:lnTo>
                <a:lnTo>
                  <a:pt x="706541" y="928964"/>
                </a:lnTo>
                <a:lnTo>
                  <a:pt x="676848" y="962741"/>
                </a:lnTo>
                <a:lnTo>
                  <a:pt x="647697" y="996999"/>
                </a:lnTo>
                <a:lnTo>
                  <a:pt x="619093" y="1031731"/>
                </a:lnTo>
                <a:lnTo>
                  <a:pt x="591042" y="1066929"/>
                </a:lnTo>
                <a:lnTo>
                  <a:pt x="563553" y="1102589"/>
                </a:lnTo>
                <a:lnTo>
                  <a:pt x="536630" y="1138702"/>
                </a:lnTo>
                <a:lnTo>
                  <a:pt x="510282" y="1175262"/>
                </a:lnTo>
                <a:lnTo>
                  <a:pt x="484515" y="1212263"/>
                </a:lnTo>
                <a:lnTo>
                  <a:pt x="459335" y="1249697"/>
                </a:lnTo>
                <a:lnTo>
                  <a:pt x="434749" y="1287559"/>
                </a:lnTo>
                <a:lnTo>
                  <a:pt x="410764" y="1325841"/>
                </a:lnTo>
                <a:lnTo>
                  <a:pt x="387386" y="1364537"/>
                </a:lnTo>
                <a:lnTo>
                  <a:pt x="364622" y="1403640"/>
                </a:lnTo>
                <a:lnTo>
                  <a:pt x="342480" y="1443143"/>
                </a:lnTo>
                <a:lnTo>
                  <a:pt x="320964" y="1483040"/>
                </a:lnTo>
                <a:lnTo>
                  <a:pt x="300083" y="1523324"/>
                </a:lnTo>
                <a:lnTo>
                  <a:pt x="279843" y="1563988"/>
                </a:lnTo>
                <a:lnTo>
                  <a:pt x="260250" y="1605027"/>
                </a:lnTo>
                <a:lnTo>
                  <a:pt x="241312" y="1646432"/>
                </a:lnTo>
                <a:lnTo>
                  <a:pt x="223034" y="1688197"/>
                </a:lnTo>
                <a:lnTo>
                  <a:pt x="205424" y="1730316"/>
                </a:lnTo>
                <a:lnTo>
                  <a:pt x="188488" y="1772782"/>
                </a:lnTo>
                <a:lnTo>
                  <a:pt x="172233" y="1815589"/>
                </a:lnTo>
                <a:lnTo>
                  <a:pt x="156666" y="1858728"/>
                </a:lnTo>
                <a:lnTo>
                  <a:pt x="141792" y="1902195"/>
                </a:lnTo>
                <a:lnTo>
                  <a:pt x="127620" y="1945982"/>
                </a:lnTo>
                <a:lnTo>
                  <a:pt x="114156" y="1990083"/>
                </a:lnTo>
                <a:lnTo>
                  <a:pt x="101406" y="2034491"/>
                </a:lnTo>
                <a:lnTo>
                  <a:pt x="89376" y="2079199"/>
                </a:lnTo>
                <a:lnTo>
                  <a:pt x="78075" y="2124200"/>
                </a:lnTo>
                <a:lnTo>
                  <a:pt x="67508" y="2169488"/>
                </a:lnTo>
                <a:lnTo>
                  <a:pt x="57682" y="2215056"/>
                </a:lnTo>
                <a:lnTo>
                  <a:pt x="48603" y="2260898"/>
                </a:lnTo>
                <a:lnTo>
                  <a:pt x="40279" y="2307007"/>
                </a:lnTo>
                <a:lnTo>
                  <a:pt x="32716" y="2353376"/>
                </a:lnTo>
                <a:lnTo>
                  <a:pt x="25921" y="2399998"/>
                </a:lnTo>
                <a:lnTo>
                  <a:pt x="19900" y="2446867"/>
                </a:lnTo>
                <a:lnTo>
                  <a:pt x="14660" y="2493976"/>
                </a:lnTo>
                <a:lnTo>
                  <a:pt x="10209" y="2541319"/>
                </a:lnTo>
                <a:lnTo>
                  <a:pt x="6551" y="2588888"/>
                </a:lnTo>
                <a:lnTo>
                  <a:pt x="3695" y="2636678"/>
                </a:lnTo>
                <a:lnTo>
                  <a:pt x="1646" y="2684680"/>
                </a:lnTo>
                <a:lnTo>
                  <a:pt x="412" y="2732890"/>
                </a:lnTo>
                <a:lnTo>
                  <a:pt x="0" y="2781300"/>
                </a:lnTo>
                <a:lnTo>
                  <a:pt x="412" y="2829709"/>
                </a:lnTo>
                <a:lnTo>
                  <a:pt x="1646" y="2877919"/>
                </a:lnTo>
                <a:lnTo>
                  <a:pt x="3695" y="2925921"/>
                </a:lnTo>
                <a:lnTo>
                  <a:pt x="6551" y="2973711"/>
                </a:lnTo>
                <a:lnTo>
                  <a:pt x="10209" y="3021280"/>
                </a:lnTo>
                <a:lnTo>
                  <a:pt x="14660" y="3068623"/>
                </a:lnTo>
                <a:lnTo>
                  <a:pt x="19900" y="3115732"/>
                </a:lnTo>
                <a:lnTo>
                  <a:pt x="25921" y="3162601"/>
                </a:lnTo>
                <a:lnTo>
                  <a:pt x="32716" y="3209223"/>
                </a:lnTo>
                <a:lnTo>
                  <a:pt x="40279" y="3255592"/>
                </a:lnTo>
                <a:lnTo>
                  <a:pt x="48603" y="3301701"/>
                </a:lnTo>
                <a:lnTo>
                  <a:pt x="57682" y="3347543"/>
                </a:lnTo>
                <a:lnTo>
                  <a:pt x="67508" y="3393111"/>
                </a:lnTo>
                <a:lnTo>
                  <a:pt x="78075" y="3438399"/>
                </a:lnTo>
                <a:lnTo>
                  <a:pt x="89376" y="3483400"/>
                </a:lnTo>
                <a:lnTo>
                  <a:pt x="101406" y="3528108"/>
                </a:lnTo>
                <a:lnTo>
                  <a:pt x="114156" y="3572516"/>
                </a:lnTo>
                <a:lnTo>
                  <a:pt x="127620" y="3616617"/>
                </a:lnTo>
                <a:lnTo>
                  <a:pt x="141792" y="3660404"/>
                </a:lnTo>
                <a:lnTo>
                  <a:pt x="156666" y="3703871"/>
                </a:lnTo>
                <a:lnTo>
                  <a:pt x="172233" y="3747010"/>
                </a:lnTo>
                <a:lnTo>
                  <a:pt x="188488" y="3789817"/>
                </a:lnTo>
                <a:lnTo>
                  <a:pt x="205424" y="3832283"/>
                </a:lnTo>
                <a:lnTo>
                  <a:pt x="223034" y="3874402"/>
                </a:lnTo>
                <a:lnTo>
                  <a:pt x="241312" y="3916167"/>
                </a:lnTo>
                <a:lnTo>
                  <a:pt x="260250" y="3957572"/>
                </a:lnTo>
                <a:lnTo>
                  <a:pt x="279843" y="3998611"/>
                </a:lnTo>
                <a:lnTo>
                  <a:pt x="300083" y="4039275"/>
                </a:lnTo>
                <a:lnTo>
                  <a:pt x="320964" y="4079559"/>
                </a:lnTo>
                <a:lnTo>
                  <a:pt x="342480" y="4119456"/>
                </a:lnTo>
                <a:lnTo>
                  <a:pt x="364622" y="4158959"/>
                </a:lnTo>
                <a:lnTo>
                  <a:pt x="387386" y="4198062"/>
                </a:lnTo>
                <a:lnTo>
                  <a:pt x="410764" y="4236758"/>
                </a:lnTo>
                <a:lnTo>
                  <a:pt x="434749" y="4275040"/>
                </a:lnTo>
                <a:lnTo>
                  <a:pt x="459335" y="4312902"/>
                </a:lnTo>
                <a:lnTo>
                  <a:pt x="484515" y="4350336"/>
                </a:lnTo>
                <a:lnTo>
                  <a:pt x="510282" y="4387337"/>
                </a:lnTo>
                <a:lnTo>
                  <a:pt x="536630" y="4423897"/>
                </a:lnTo>
                <a:lnTo>
                  <a:pt x="563553" y="4460010"/>
                </a:lnTo>
                <a:lnTo>
                  <a:pt x="591042" y="4495670"/>
                </a:lnTo>
                <a:lnTo>
                  <a:pt x="619093" y="4530868"/>
                </a:lnTo>
                <a:lnTo>
                  <a:pt x="647697" y="4565600"/>
                </a:lnTo>
                <a:lnTo>
                  <a:pt x="676848" y="4599858"/>
                </a:lnTo>
                <a:lnTo>
                  <a:pt x="706541" y="4633635"/>
                </a:lnTo>
                <a:lnTo>
                  <a:pt x="736767" y="4666925"/>
                </a:lnTo>
                <a:lnTo>
                  <a:pt x="767521" y="4699721"/>
                </a:lnTo>
                <a:lnTo>
                  <a:pt x="798795" y="4732016"/>
                </a:lnTo>
                <a:lnTo>
                  <a:pt x="830583" y="4763804"/>
                </a:lnTo>
                <a:lnTo>
                  <a:pt x="862878" y="4795078"/>
                </a:lnTo>
                <a:lnTo>
                  <a:pt x="895674" y="4825832"/>
                </a:lnTo>
                <a:lnTo>
                  <a:pt x="928964" y="4856058"/>
                </a:lnTo>
                <a:lnTo>
                  <a:pt x="962741" y="4885751"/>
                </a:lnTo>
                <a:lnTo>
                  <a:pt x="996999" y="4914902"/>
                </a:lnTo>
                <a:lnTo>
                  <a:pt x="1031731" y="4943506"/>
                </a:lnTo>
                <a:lnTo>
                  <a:pt x="1066929" y="4971557"/>
                </a:lnTo>
                <a:lnTo>
                  <a:pt x="1102589" y="4999046"/>
                </a:lnTo>
                <a:lnTo>
                  <a:pt x="1138702" y="5025969"/>
                </a:lnTo>
                <a:lnTo>
                  <a:pt x="1175262" y="5052317"/>
                </a:lnTo>
                <a:lnTo>
                  <a:pt x="1212263" y="5078084"/>
                </a:lnTo>
                <a:lnTo>
                  <a:pt x="1249697" y="5103264"/>
                </a:lnTo>
                <a:lnTo>
                  <a:pt x="1287559" y="5127850"/>
                </a:lnTo>
                <a:lnTo>
                  <a:pt x="1325841" y="5151835"/>
                </a:lnTo>
                <a:lnTo>
                  <a:pt x="1364537" y="5175213"/>
                </a:lnTo>
                <a:lnTo>
                  <a:pt x="1403640" y="5197977"/>
                </a:lnTo>
                <a:lnTo>
                  <a:pt x="1443143" y="5220119"/>
                </a:lnTo>
                <a:lnTo>
                  <a:pt x="1483040" y="5241635"/>
                </a:lnTo>
                <a:lnTo>
                  <a:pt x="1523324" y="5262516"/>
                </a:lnTo>
                <a:lnTo>
                  <a:pt x="1563988" y="5282756"/>
                </a:lnTo>
                <a:lnTo>
                  <a:pt x="1605027" y="5302349"/>
                </a:lnTo>
                <a:lnTo>
                  <a:pt x="1646432" y="5321287"/>
                </a:lnTo>
                <a:lnTo>
                  <a:pt x="1688197" y="5339565"/>
                </a:lnTo>
                <a:lnTo>
                  <a:pt x="1730316" y="5357175"/>
                </a:lnTo>
                <a:lnTo>
                  <a:pt x="1772782" y="5374111"/>
                </a:lnTo>
                <a:lnTo>
                  <a:pt x="1815589" y="5390366"/>
                </a:lnTo>
                <a:lnTo>
                  <a:pt x="1858728" y="5405933"/>
                </a:lnTo>
                <a:lnTo>
                  <a:pt x="1902195" y="5420807"/>
                </a:lnTo>
                <a:lnTo>
                  <a:pt x="1945982" y="5434979"/>
                </a:lnTo>
                <a:lnTo>
                  <a:pt x="1990083" y="5448443"/>
                </a:lnTo>
                <a:lnTo>
                  <a:pt x="2034491" y="5461193"/>
                </a:lnTo>
                <a:lnTo>
                  <a:pt x="2079199" y="5473223"/>
                </a:lnTo>
                <a:lnTo>
                  <a:pt x="2124200" y="5484524"/>
                </a:lnTo>
                <a:lnTo>
                  <a:pt x="2169488" y="5495091"/>
                </a:lnTo>
                <a:lnTo>
                  <a:pt x="2215056" y="5504917"/>
                </a:lnTo>
                <a:lnTo>
                  <a:pt x="2260898" y="5513996"/>
                </a:lnTo>
                <a:lnTo>
                  <a:pt x="2307007" y="5522320"/>
                </a:lnTo>
                <a:lnTo>
                  <a:pt x="2353376" y="5529883"/>
                </a:lnTo>
                <a:lnTo>
                  <a:pt x="2399998" y="5536678"/>
                </a:lnTo>
                <a:lnTo>
                  <a:pt x="2446867" y="5542699"/>
                </a:lnTo>
                <a:lnTo>
                  <a:pt x="2493976" y="5547939"/>
                </a:lnTo>
                <a:lnTo>
                  <a:pt x="2541319" y="5552390"/>
                </a:lnTo>
                <a:lnTo>
                  <a:pt x="2588888" y="5556048"/>
                </a:lnTo>
                <a:lnTo>
                  <a:pt x="2636678" y="5558904"/>
                </a:lnTo>
                <a:lnTo>
                  <a:pt x="2684680" y="5560953"/>
                </a:lnTo>
                <a:lnTo>
                  <a:pt x="2732890" y="5562187"/>
                </a:lnTo>
                <a:lnTo>
                  <a:pt x="2781300" y="5562600"/>
                </a:lnTo>
                <a:lnTo>
                  <a:pt x="2829709" y="5562187"/>
                </a:lnTo>
                <a:lnTo>
                  <a:pt x="2877919" y="5560953"/>
                </a:lnTo>
                <a:lnTo>
                  <a:pt x="2925921" y="5558904"/>
                </a:lnTo>
                <a:lnTo>
                  <a:pt x="2973711" y="5556048"/>
                </a:lnTo>
                <a:lnTo>
                  <a:pt x="3021280" y="5552390"/>
                </a:lnTo>
                <a:lnTo>
                  <a:pt x="3068623" y="5547939"/>
                </a:lnTo>
                <a:lnTo>
                  <a:pt x="3115732" y="5542699"/>
                </a:lnTo>
                <a:lnTo>
                  <a:pt x="3162601" y="5536678"/>
                </a:lnTo>
                <a:lnTo>
                  <a:pt x="3209223" y="5529883"/>
                </a:lnTo>
                <a:lnTo>
                  <a:pt x="3255592" y="5522320"/>
                </a:lnTo>
                <a:lnTo>
                  <a:pt x="3301701" y="5513996"/>
                </a:lnTo>
                <a:lnTo>
                  <a:pt x="3347543" y="5504917"/>
                </a:lnTo>
                <a:lnTo>
                  <a:pt x="3393111" y="5495091"/>
                </a:lnTo>
                <a:lnTo>
                  <a:pt x="3438399" y="5484524"/>
                </a:lnTo>
                <a:lnTo>
                  <a:pt x="3483400" y="5473223"/>
                </a:lnTo>
                <a:lnTo>
                  <a:pt x="3528108" y="5461193"/>
                </a:lnTo>
                <a:lnTo>
                  <a:pt x="3572516" y="5448443"/>
                </a:lnTo>
                <a:lnTo>
                  <a:pt x="3616617" y="5434979"/>
                </a:lnTo>
                <a:lnTo>
                  <a:pt x="3660404" y="5420807"/>
                </a:lnTo>
                <a:lnTo>
                  <a:pt x="3703871" y="5405933"/>
                </a:lnTo>
                <a:lnTo>
                  <a:pt x="3747010" y="5390366"/>
                </a:lnTo>
                <a:lnTo>
                  <a:pt x="3789817" y="5374111"/>
                </a:lnTo>
                <a:lnTo>
                  <a:pt x="3832283" y="5357175"/>
                </a:lnTo>
                <a:lnTo>
                  <a:pt x="3874402" y="5339565"/>
                </a:lnTo>
                <a:lnTo>
                  <a:pt x="3916167" y="5321287"/>
                </a:lnTo>
                <a:lnTo>
                  <a:pt x="3957572" y="5302349"/>
                </a:lnTo>
                <a:lnTo>
                  <a:pt x="3998611" y="5282756"/>
                </a:lnTo>
                <a:lnTo>
                  <a:pt x="4039275" y="5262516"/>
                </a:lnTo>
                <a:lnTo>
                  <a:pt x="4079559" y="5241635"/>
                </a:lnTo>
                <a:lnTo>
                  <a:pt x="4119456" y="5220119"/>
                </a:lnTo>
                <a:lnTo>
                  <a:pt x="4158959" y="5197977"/>
                </a:lnTo>
                <a:lnTo>
                  <a:pt x="4198062" y="5175213"/>
                </a:lnTo>
                <a:lnTo>
                  <a:pt x="4236758" y="5151835"/>
                </a:lnTo>
                <a:lnTo>
                  <a:pt x="4275040" y="5127850"/>
                </a:lnTo>
                <a:lnTo>
                  <a:pt x="4312902" y="5103264"/>
                </a:lnTo>
                <a:lnTo>
                  <a:pt x="4350336" y="5078084"/>
                </a:lnTo>
                <a:lnTo>
                  <a:pt x="4387337" y="5052317"/>
                </a:lnTo>
                <a:lnTo>
                  <a:pt x="4423897" y="5025969"/>
                </a:lnTo>
                <a:lnTo>
                  <a:pt x="4460010" y="4999046"/>
                </a:lnTo>
                <a:lnTo>
                  <a:pt x="4495670" y="4971557"/>
                </a:lnTo>
                <a:lnTo>
                  <a:pt x="4530868" y="4943506"/>
                </a:lnTo>
                <a:lnTo>
                  <a:pt x="4565600" y="4914902"/>
                </a:lnTo>
                <a:lnTo>
                  <a:pt x="4599858" y="4885751"/>
                </a:lnTo>
                <a:lnTo>
                  <a:pt x="4633635" y="4856058"/>
                </a:lnTo>
                <a:lnTo>
                  <a:pt x="4666925" y="4825832"/>
                </a:lnTo>
                <a:lnTo>
                  <a:pt x="4699721" y="4795078"/>
                </a:lnTo>
                <a:lnTo>
                  <a:pt x="4732016" y="4763804"/>
                </a:lnTo>
                <a:lnTo>
                  <a:pt x="4763804" y="4732016"/>
                </a:lnTo>
                <a:lnTo>
                  <a:pt x="4795078" y="4699721"/>
                </a:lnTo>
                <a:lnTo>
                  <a:pt x="4825832" y="4666925"/>
                </a:lnTo>
                <a:lnTo>
                  <a:pt x="4856058" y="4633635"/>
                </a:lnTo>
                <a:lnTo>
                  <a:pt x="4885751" y="4599858"/>
                </a:lnTo>
                <a:lnTo>
                  <a:pt x="4914902" y="4565600"/>
                </a:lnTo>
                <a:lnTo>
                  <a:pt x="4943506" y="4530868"/>
                </a:lnTo>
                <a:lnTo>
                  <a:pt x="4971557" y="4495670"/>
                </a:lnTo>
                <a:lnTo>
                  <a:pt x="4999046" y="4460010"/>
                </a:lnTo>
                <a:lnTo>
                  <a:pt x="5025969" y="4423897"/>
                </a:lnTo>
                <a:lnTo>
                  <a:pt x="5052317" y="4387337"/>
                </a:lnTo>
                <a:lnTo>
                  <a:pt x="5078084" y="4350336"/>
                </a:lnTo>
                <a:lnTo>
                  <a:pt x="5103264" y="4312902"/>
                </a:lnTo>
                <a:lnTo>
                  <a:pt x="5127850" y="4275040"/>
                </a:lnTo>
                <a:lnTo>
                  <a:pt x="5151835" y="4236758"/>
                </a:lnTo>
                <a:lnTo>
                  <a:pt x="5175213" y="4198062"/>
                </a:lnTo>
                <a:lnTo>
                  <a:pt x="5197977" y="4158959"/>
                </a:lnTo>
                <a:lnTo>
                  <a:pt x="5220119" y="4119456"/>
                </a:lnTo>
                <a:lnTo>
                  <a:pt x="5241635" y="4079559"/>
                </a:lnTo>
                <a:lnTo>
                  <a:pt x="5262516" y="4039275"/>
                </a:lnTo>
                <a:lnTo>
                  <a:pt x="5282756" y="3998611"/>
                </a:lnTo>
                <a:lnTo>
                  <a:pt x="5302349" y="3957572"/>
                </a:lnTo>
                <a:lnTo>
                  <a:pt x="5321287" y="3916167"/>
                </a:lnTo>
                <a:lnTo>
                  <a:pt x="5339565" y="3874402"/>
                </a:lnTo>
                <a:lnTo>
                  <a:pt x="5357175" y="3832283"/>
                </a:lnTo>
                <a:lnTo>
                  <a:pt x="5374111" y="3789817"/>
                </a:lnTo>
                <a:lnTo>
                  <a:pt x="5390366" y="3747010"/>
                </a:lnTo>
                <a:lnTo>
                  <a:pt x="5405933" y="3703871"/>
                </a:lnTo>
                <a:lnTo>
                  <a:pt x="5420807" y="3660404"/>
                </a:lnTo>
                <a:lnTo>
                  <a:pt x="5434979" y="3616617"/>
                </a:lnTo>
                <a:lnTo>
                  <a:pt x="5448443" y="3572516"/>
                </a:lnTo>
                <a:lnTo>
                  <a:pt x="5461193" y="3528108"/>
                </a:lnTo>
                <a:lnTo>
                  <a:pt x="5473223" y="3483400"/>
                </a:lnTo>
                <a:lnTo>
                  <a:pt x="5484524" y="3438399"/>
                </a:lnTo>
                <a:lnTo>
                  <a:pt x="5495091" y="3393111"/>
                </a:lnTo>
                <a:lnTo>
                  <a:pt x="5504917" y="3347543"/>
                </a:lnTo>
                <a:lnTo>
                  <a:pt x="5513996" y="3301701"/>
                </a:lnTo>
                <a:lnTo>
                  <a:pt x="5522320" y="3255592"/>
                </a:lnTo>
                <a:lnTo>
                  <a:pt x="5529883" y="3209223"/>
                </a:lnTo>
                <a:lnTo>
                  <a:pt x="5536678" y="3162601"/>
                </a:lnTo>
                <a:lnTo>
                  <a:pt x="5542699" y="3115732"/>
                </a:lnTo>
                <a:lnTo>
                  <a:pt x="5547939" y="3068623"/>
                </a:lnTo>
                <a:lnTo>
                  <a:pt x="5552390" y="3021280"/>
                </a:lnTo>
                <a:lnTo>
                  <a:pt x="5556048" y="2973711"/>
                </a:lnTo>
                <a:lnTo>
                  <a:pt x="5558904" y="2925921"/>
                </a:lnTo>
                <a:lnTo>
                  <a:pt x="5560953" y="2877919"/>
                </a:lnTo>
                <a:lnTo>
                  <a:pt x="5562187" y="2829709"/>
                </a:lnTo>
                <a:lnTo>
                  <a:pt x="5562600" y="2781300"/>
                </a:lnTo>
                <a:lnTo>
                  <a:pt x="5562187" y="2732890"/>
                </a:lnTo>
                <a:lnTo>
                  <a:pt x="5560953" y="2684680"/>
                </a:lnTo>
                <a:lnTo>
                  <a:pt x="5558904" y="2636678"/>
                </a:lnTo>
                <a:lnTo>
                  <a:pt x="5556048" y="2588888"/>
                </a:lnTo>
                <a:lnTo>
                  <a:pt x="5552390" y="2541319"/>
                </a:lnTo>
                <a:lnTo>
                  <a:pt x="5547939" y="2493976"/>
                </a:lnTo>
                <a:lnTo>
                  <a:pt x="5542699" y="2446867"/>
                </a:lnTo>
                <a:lnTo>
                  <a:pt x="5536678" y="2399998"/>
                </a:lnTo>
                <a:lnTo>
                  <a:pt x="5529883" y="2353376"/>
                </a:lnTo>
                <a:lnTo>
                  <a:pt x="5522320" y="2307007"/>
                </a:lnTo>
                <a:lnTo>
                  <a:pt x="5513996" y="2260898"/>
                </a:lnTo>
                <a:lnTo>
                  <a:pt x="5504917" y="2215056"/>
                </a:lnTo>
                <a:lnTo>
                  <a:pt x="5495091" y="2169488"/>
                </a:lnTo>
                <a:lnTo>
                  <a:pt x="5484524" y="2124200"/>
                </a:lnTo>
                <a:lnTo>
                  <a:pt x="5473223" y="2079199"/>
                </a:lnTo>
                <a:lnTo>
                  <a:pt x="5461193" y="2034491"/>
                </a:lnTo>
                <a:lnTo>
                  <a:pt x="5448443" y="1990083"/>
                </a:lnTo>
                <a:lnTo>
                  <a:pt x="5434979" y="1945982"/>
                </a:lnTo>
                <a:lnTo>
                  <a:pt x="5420807" y="1902195"/>
                </a:lnTo>
                <a:lnTo>
                  <a:pt x="5405933" y="1858728"/>
                </a:lnTo>
                <a:lnTo>
                  <a:pt x="5390366" y="1815589"/>
                </a:lnTo>
                <a:lnTo>
                  <a:pt x="5374111" y="1772782"/>
                </a:lnTo>
                <a:lnTo>
                  <a:pt x="5357175" y="1730316"/>
                </a:lnTo>
                <a:lnTo>
                  <a:pt x="5339565" y="1688197"/>
                </a:lnTo>
                <a:lnTo>
                  <a:pt x="5321287" y="1646432"/>
                </a:lnTo>
                <a:lnTo>
                  <a:pt x="5302349" y="1605027"/>
                </a:lnTo>
                <a:lnTo>
                  <a:pt x="5282756" y="1563988"/>
                </a:lnTo>
                <a:lnTo>
                  <a:pt x="5262516" y="1523324"/>
                </a:lnTo>
                <a:lnTo>
                  <a:pt x="5241635" y="1483040"/>
                </a:lnTo>
                <a:lnTo>
                  <a:pt x="5220119" y="1443143"/>
                </a:lnTo>
                <a:lnTo>
                  <a:pt x="5197977" y="1403640"/>
                </a:lnTo>
                <a:lnTo>
                  <a:pt x="5175213" y="1364537"/>
                </a:lnTo>
                <a:lnTo>
                  <a:pt x="5151835" y="1325841"/>
                </a:lnTo>
                <a:lnTo>
                  <a:pt x="5127850" y="1287559"/>
                </a:lnTo>
                <a:lnTo>
                  <a:pt x="5103264" y="1249697"/>
                </a:lnTo>
                <a:lnTo>
                  <a:pt x="5078084" y="1212263"/>
                </a:lnTo>
                <a:lnTo>
                  <a:pt x="5052317" y="1175262"/>
                </a:lnTo>
                <a:lnTo>
                  <a:pt x="5025969" y="1138702"/>
                </a:lnTo>
                <a:lnTo>
                  <a:pt x="4999046" y="1102589"/>
                </a:lnTo>
                <a:lnTo>
                  <a:pt x="4971557" y="1066929"/>
                </a:lnTo>
                <a:lnTo>
                  <a:pt x="4943506" y="1031731"/>
                </a:lnTo>
                <a:lnTo>
                  <a:pt x="4914902" y="996999"/>
                </a:lnTo>
                <a:lnTo>
                  <a:pt x="4885751" y="962741"/>
                </a:lnTo>
                <a:lnTo>
                  <a:pt x="4856058" y="928964"/>
                </a:lnTo>
                <a:lnTo>
                  <a:pt x="4825832" y="895674"/>
                </a:lnTo>
                <a:lnTo>
                  <a:pt x="4795078" y="862878"/>
                </a:lnTo>
                <a:lnTo>
                  <a:pt x="4763804" y="830583"/>
                </a:lnTo>
                <a:lnTo>
                  <a:pt x="4732016" y="798795"/>
                </a:lnTo>
                <a:lnTo>
                  <a:pt x="4699721" y="767521"/>
                </a:lnTo>
                <a:lnTo>
                  <a:pt x="4666925" y="736767"/>
                </a:lnTo>
                <a:lnTo>
                  <a:pt x="4633635" y="706541"/>
                </a:lnTo>
                <a:lnTo>
                  <a:pt x="4599858" y="676848"/>
                </a:lnTo>
                <a:lnTo>
                  <a:pt x="4565600" y="647697"/>
                </a:lnTo>
                <a:lnTo>
                  <a:pt x="4530868" y="619093"/>
                </a:lnTo>
                <a:lnTo>
                  <a:pt x="4495670" y="591042"/>
                </a:lnTo>
                <a:lnTo>
                  <a:pt x="4460010" y="563553"/>
                </a:lnTo>
                <a:lnTo>
                  <a:pt x="4423897" y="536630"/>
                </a:lnTo>
                <a:lnTo>
                  <a:pt x="4387337" y="510282"/>
                </a:lnTo>
                <a:lnTo>
                  <a:pt x="4350336" y="484515"/>
                </a:lnTo>
                <a:lnTo>
                  <a:pt x="4312902" y="459335"/>
                </a:lnTo>
                <a:lnTo>
                  <a:pt x="4275040" y="434749"/>
                </a:lnTo>
                <a:lnTo>
                  <a:pt x="4236758" y="410764"/>
                </a:lnTo>
                <a:lnTo>
                  <a:pt x="4198062" y="387386"/>
                </a:lnTo>
                <a:lnTo>
                  <a:pt x="4158959" y="364622"/>
                </a:lnTo>
                <a:lnTo>
                  <a:pt x="4119456" y="342480"/>
                </a:lnTo>
                <a:lnTo>
                  <a:pt x="4079559" y="320964"/>
                </a:lnTo>
                <a:lnTo>
                  <a:pt x="4039275" y="300083"/>
                </a:lnTo>
                <a:lnTo>
                  <a:pt x="3998611" y="279843"/>
                </a:lnTo>
                <a:lnTo>
                  <a:pt x="3957572" y="260250"/>
                </a:lnTo>
                <a:lnTo>
                  <a:pt x="3916167" y="241312"/>
                </a:lnTo>
                <a:lnTo>
                  <a:pt x="3874402" y="223034"/>
                </a:lnTo>
                <a:lnTo>
                  <a:pt x="3832283" y="205424"/>
                </a:lnTo>
                <a:lnTo>
                  <a:pt x="3789817" y="188488"/>
                </a:lnTo>
                <a:lnTo>
                  <a:pt x="3747010" y="172233"/>
                </a:lnTo>
                <a:lnTo>
                  <a:pt x="3703871" y="156666"/>
                </a:lnTo>
                <a:lnTo>
                  <a:pt x="3660404" y="141792"/>
                </a:lnTo>
                <a:lnTo>
                  <a:pt x="3616617" y="127620"/>
                </a:lnTo>
                <a:lnTo>
                  <a:pt x="3572516" y="114156"/>
                </a:lnTo>
                <a:lnTo>
                  <a:pt x="3528108" y="101406"/>
                </a:lnTo>
                <a:lnTo>
                  <a:pt x="3483400" y="89376"/>
                </a:lnTo>
                <a:lnTo>
                  <a:pt x="3438399" y="78075"/>
                </a:lnTo>
                <a:lnTo>
                  <a:pt x="3393111" y="67508"/>
                </a:lnTo>
                <a:lnTo>
                  <a:pt x="3347543" y="57682"/>
                </a:lnTo>
                <a:lnTo>
                  <a:pt x="3301701" y="48603"/>
                </a:lnTo>
                <a:lnTo>
                  <a:pt x="3255592" y="40279"/>
                </a:lnTo>
                <a:lnTo>
                  <a:pt x="3209223" y="32716"/>
                </a:lnTo>
                <a:lnTo>
                  <a:pt x="3162601" y="25921"/>
                </a:lnTo>
                <a:lnTo>
                  <a:pt x="3115732" y="19900"/>
                </a:lnTo>
                <a:lnTo>
                  <a:pt x="3068623" y="14660"/>
                </a:lnTo>
                <a:lnTo>
                  <a:pt x="3021280" y="10209"/>
                </a:lnTo>
                <a:lnTo>
                  <a:pt x="2973711" y="6551"/>
                </a:lnTo>
                <a:lnTo>
                  <a:pt x="2925921" y="3695"/>
                </a:lnTo>
                <a:lnTo>
                  <a:pt x="2877919" y="1646"/>
                </a:lnTo>
                <a:lnTo>
                  <a:pt x="2829709" y="412"/>
                </a:lnTo>
                <a:lnTo>
                  <a:pt x="2781300" y="0"/>
                </a:lnTo>
                <a:close/>
              </a:path>
            </a:pathLst>
          </a:custGeom>
          <a:solidFill>
            <a:srgbClr val="00AF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1E2848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259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-1772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C11EA1-435C-4F25-85BC-6F2AEF73CC36}"/>
              </a:ext>
            </a:extLst>
          </p:cNvPr>
          <p:cNvSpPr txBox="1"/>
          <p:nvPr userDrawn="1"/>
        </p:nvSpPr>
        <p:spPr>
          <a:xfrm>
            <a:off x="6345292" y="1030528"/>
            <a:ext cx="5251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pc="30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центр экспертизы и </a:t>
            </a:r>
            <a:r>
              <a:rPr lang="ru-RU" spc="300" dirty="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дистрибуции </a:t>
            </a:r>
          </a:p>
          <a:p>
            <a:pPr algn="r"/>
            <a:r>
              <a:rPr lang="ru-RU" spc="300" dirty="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цифровых технологий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6D6E887-FE9D-4A91-A2F5-51E9B0B8FE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7" r="21957"/>
          <a:stretch/>
        </p:blipFill>
        <p:spPr>
          <a:xfrm rot="5400000">
            <a:off x="9942273" y="4619032"/>
            <a:ext cx="2212027" cy="22874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4D3631F-E709-4755-AB1B-E49B930191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79" y="751070"/>
            <a:ext cx="5352315" cy="5352315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86E9E970-DB99-4309-89EE-F5A3BC22E944}"/>
              </a:ext>
            </a:extLst>
          </p:cNvPr>
          <p:cNvGrpSpPr/>
          <p:nvPr userDrawn="1"/>
        </p:nvGrpSpPr>
        <p:grpSpPr>
          <a:xfrm>
            <a:off x="6082794" y="6021631"/>
            <a:ext cx="1752968" cy="399929"/>
            <a:chOff x="6082794" y="6021631"/>
            <a:chExt cx="1752968" cy="399929"/>
          </a:xfrm>
        </p:grpSpPr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EFD4FF4C-3342-489B-8ABD-D9B4310A9769}"/>
                </a:ext>
              </a:extLst>
            </p:cNvPr>
            <p:cNvSpPr/>
            <p:nvPr userDrawn="1"/>
          </p:nvSpPr>
          <p:spPr>
            <a:xfrm rot="4766059">
              <a:off x="7435833" y="6021631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48AFD484-7BFB-49E1-8018-DF665EE7AD17}"/>
                </a:ext>
              </a:extLst>
            </p:cNvPr>
            <p:cNvSpPr/>
            <p:nvPr userDrawn="1"/>
          </p:nvSpPr>
          <p:spPr>
            <a:xfrm rot="4766059">
              <a:off x="6759313" y="6021631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936609FE-76E5-473C-8225-BE3ACD983705}"/>
                </a:ext>
              </a:extLst>
            </p:cNvPr>
            <p:cNvSpPr/>
            <p:nvPr userDrawn="1"/>
          </p:nvSpPr>
          <p:spPr>
            <a:xfrm rot="4766059">
              <a:off x="6082794" y="6021631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9C71EF0-79FE-49D9-9730-9EEAB49671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423" y="434284"/>
            <a:ext cx="1787692" cy="56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96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0"/>
            <a:ext cx="12191999" cy="6873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CBB457D-8E56-456B-9306-AE34C3BB1DD0}"/>
              </a:ext>
            </a:extLst>
          </p:cNvPr>
          <p:cNvGrpSpPr/>
          <p:nvPr userDrawn="1"/>
        </p:nvGrpSpPr>
        <p:grpSpPr>
          <a:xfrm>
            <a:off x="476753" y="6021631"/>
            <a:ext cx="1752968" cy="399929"/>
            <a:chOff x="476753" y="6021631"/>
            <a:chExt cx="1752968" cy="399929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302545B-C3C3-486E-B8C2-6E2EEB2957DB}"/>
                </a:ext>
              </a:extLst>
            </p:cNvPr>
            <p:cNvSpPr/>
            <p:nvPr userDrawn="1"/>
          </p:nvSpPr>
          <p:spPr>
            <a:xfrm rot="4766059">
              <a:off x="1829792" y="6021631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4C9BD4B-23BF-4634-A9FA-40834A87A9F1}"/>
                </a:ext>
              </a:extLst>
            </p:cNvPr>
            <p:cNvSpPr/>
            <p:nvPr userDrawn="1"/>
          </p:nvSpPr>
          <p:spPr>
            <a:xfrm rot="4766059">
              <a:off x="1153272" y="6021631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DEDC07A-B1B9-43EF-A98F-CB46BEEE772E}"/>
                </a:ext>
              </a:extLst>
            </p:cNvPr>
            <p:cNvSpPr/>
            <p:nvPr userDrawn="1"/>
          </p:nvSpPr>
          <p:spPr>
            <a:xfrm rot="4766059">
              <a:off x="476753" y="6021631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06C338-0AC5-44A8-B797-3D5F395C9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" r="36491" b="42797"/>
          <a:stretch/>
        </p:blipFill>
        <p:spPr>
          <a:xfrm rot="16200000" flipH="1">
            <a:off x="7545822" y="2227694"/>
            <a:ext cx="4917951" cy="43744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2AEC328-8F91-4659-98CC-EE395C37E0E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36" y="401926"/>
            <a:ext cx="1079374" cy="3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4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0"/>
            <a:ext cx="12191999" cy="687387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06C338-0AC5-44A8-B797-3D5F395C9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6" r="55909" b="43203"/>
          <a:stretch/>
        </p:blipFill>
        <p:spPr>
          <a:xfrm rot="16200000" flipH="1">
            <a:off x="9746798" y="4412799"/>
            <a:ext cx="2152211" cy="2738191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ACE451D8-C5E2-499A-97BF-9BD152C2F5FE}"/>
              </a:ext>
            </a:extLst>
          </p:cNvPr>
          <p:cNvGrpSpPr/>
          <p:nvPr userDrawn="1"/>
        </p:nvGrpSpPr>
        <p:grpSpPr>
          <a:xfrm>
            <a:off x="11002152" y="1485640"/>
            <a:ext cx="399929" cy="1752968"/>
            <a:chOff x="11002152" y="1485640"/>
            <a:chExt cx="399929" cy="1752968"/>
          </a:xfrm>
        </p:grpSpPr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41D9598E-10ED-4618-A8BF-0D8CC192362B}"/>
                </a:ext>
              </a:extLst>
            </p:cNvPr>
            <p:cNvSpPr/>
            <p:nvPr userDrawn="1"/>
          </p:nvSpPr>
          <p:spPr>
            <a:xfrm rot="20966059">
              <a:off x="11002152" y="1485640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0384C519-0706-4A04-A549-7877A0689344}"/>
                </a:ext>
              </a:extLst>
            </p:cNvPr>
            <p:cNvSpPr/>
            <p:nvPr userDrawn="1"/>
          </p:nvSpPr>
          <p:spPr>
            <a:xfrm rot="20966059">
              <a:off x="11002152" y="2162160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811AF4AD-4176-458D-848E-70036B7ADA55}"/>
                </a:ext>
              </a:extLst>
            </p:cNvPr>
            <p:cNvSpPr/>
            <p:nvPr userDrawn="1"/>
          </p:nvSpPr>
          <p:spPr>
            <a:xfrm rot="20966059">
              <a:off x="11002152" y="2838679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F6694-8D67-456D-A80D-4376053E54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36" y="401926"/>
            <a:ext cx="1079374" cy="3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47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1E2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C76148BE-288F-4D3B-B36B-8FCD223C9808}"/>
              </a:ext>
            </a:extLst>
          </p:cNvPr>
          <p:cNvGrpSpPr/>
          <p:nvPr userDrawn="1"/>
        </p:nvGrpSpPr>
        <p:grpSpPr>
          <a:xfrm>
            <a:off x="9904574" y="6021631"/>
            <a:ext cx="1752968" cy="399929"/>
            <a:chOff x="9904574" y="6021631"/>
            <a:chExt cx="1752968" cy="399929"/>
          </a:xfrm>
        </p:grpSpPr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302545B-C3C3-486E-B8C2-6E2EEB2957DB}"/>
                </a:ext>
              </a:extLst>
            </p:cNvPr>
            <p:cNvSpPr/>
            <p:nvPr userDrawn="1"/>
          </p:nvSpPr>
          <p:spPr>
            <a:xfrm rot="4766059">
              <a:off x="11257613" y="6021631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id="{74C9BD4B-23BF-4634-A9FA-40834A87A9F1}"/>
                </a:ext>
              </a:extLst>
            </p:cNvPr>
            <p:cNvSpPr/>
            <p:nvPr userDrawn="1"/>
          </p:nvSpPr>
          <p:spPr>
            <a:xfrm rot="4766059">
              <a:off x="10581093" y="6021631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4DEDC07A-B1B9-43EF-A98F-CB46BEEE772E}"/>
                </a:ext>
              </a:extLst>
            </p:cNvPr>
            <p:cNvSpPr/>
            <p:nvPr userDrawn="1"/>
          </p:nvSpPr>
          <p:spPr>
            <a:xfrm rot="4766059">
              <a:off x="9904574" y="6021631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02F323-A34C-4903-B049-58FBF18A8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7" r="21957"/>
          <a:stretch/>
        </p:blipFill>
        <p:spPr>
          <a:xfrm rot="10800000">
            <a:off x="-1" y="5011050"/>
            <a:ext cx="1786071" cy="18469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516C129-C47E-4B20-A6C9-3A90FE68DF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507" y="371248"/>
            <a:ext cx="1098944" cy="35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05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B0589AB-6AA6-41DB-AFE3-3226737CC6E6}"/>
              </a:ext>
            </a:extLst>
          </p:cNvPr>
          <p:cNvSpPr/>
          <p:nvPr userDrawn="1"/>
        </p:nvSpPr>
        <p:spPr>
          <a:xfrm>
            <a:off x="0" y="-1772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3CFE63-BBF0-49EE-893A-15F88D2AF8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5" b="58950"/>
          <a:stretch/>
        </p:blipFill>
        <p:spPr>
          <a:xfrm flipH="1">
            <a:off x="1956648" y="3493718"/>
            <a:ext cx="8278704" cy="33772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1D6367-2E94-411C-A6B9-A1142FC61BE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36" y="401926"/>
            <a:ext cx="1079374" cy="3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97AB1560-8489-414D-BBF9-0D50D3E88DE1}"/>
              </a:ext>
            </a:extLst>
          </p:cNvPr>
          <p:cNvSpPr/>
          <p:nvPr userDrawn="1"/>
        </p:nvSpPr>
        <p:spPr>
          <a:xfrm>
            <a:off x="0" y="-1772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3D9359-8CDA-4270-AB4B-2CF56F5E41FB}"/>
              </a:ext>
            </a:extLst>
          </p:cNvPr>
          <p:cNvGrpSpPr/>
          <p:nvPr userDrawn="1"/>
        </p:nvGrpSpPr>
        <p:grpSpPr>
          <a:xfrm>
            <a:off x="707265" y="461792"/>
            <a:ext cx="1752968" cy="399929"/>
            <a:chOff x="707265" y="461792"/>
            <a:chExt cx="1752968" cy="399929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E866CCD1-A0E9-4BEA-9750-852860FC3A31}"/>
                </a:ext>
              </a:extLst>
            </p:cNvPr>
            <p:cNvSpPr/>
            <p:nvPr userDrawn="1"/>
          </p:nvSpPr>
          <p:spPr>
            <a:xfrm rot="4766059">
              <a:off x="2060304" y="461792"/>
              <a:ext cx="399929" cy="399929"/>
            </a:xfrm>
            <a:prstGeom prst="ellipse">
              <a:avLst/>
            </a:prstGeom>
            <a:solidFill>
              <a:srgbClr val="00B0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EEAFDA1-E563-49A0-832D-20FD7A6AFF57}"/>
                </a:ext>
              </a:extLst>
            </p:cNvPr>
            <p:cNvSpPr/>
            <p:nvPr userDrawn="1"/>
          </p:nvSpPr>
          <p:spPr>
            <a:xfrm rot="4766059">
              <a:off x="1383784" y="461792"/>
              <a:ext cx="399929" cy="399929"/>
            </a:xfrm>
            <a:prstGeom prst="ellipse">
              <a:avLst/>
            </a:prstGeom>
            <a:solidFill>
              <a:srgbClr val="00B3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231F8C2B-F472-4C2B-AF98-804F6E5311F4}"/>
                </a:ext>
              </a:extLst>
            </p:cNvPr>
            <p:cNvSpPr/>
            <p:nvPr userDrawn="1"/>
          </p:nvSpPr>
          <p:spPr>
            <a:xfrm rot="4766059">
              <a:off x="707265" y="461792"/>
              <a:ext cx="399929" cy="399929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4C4F5311-3EE5-498C-97D9-12F6F356227C}"/>
              </a:ext>
            </a:extLst>
          </p:cNvPr>
          <p:cNvGrpSpPr/>
          <p:nvPr userDrawn="1"/>
        </p:nvGrpSpPr>
        <p:grpSpPr>
          <a:xfrm>
            <a:off x="5477867" y="837419"/>
            <a:ext cx="6290918" cy="5183162"/>
            <a:chOff x="5477867" y="573184"/>
            <a:chExt cx="6290918" cy="5183162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6E3D614-1EF0-4511-8FE4-4BDAE9D30D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0002" y="4020009"/>
              <a:ext cx="1736337" cy="1736337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AE33C520-1FC7-4E33-A3AC-E2C8C5AB4A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867" y="573184"/>
              <a:ext cx="2958471" cy="2958471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BF8BC50F-287F-455B-BFE7-8B993336A8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0852" y="1101654"/>
              <a:ext cx="4557933" cy="4557933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FD97140-511B-4093-8128-A2CDAFCCEB38}"/>
              </a:ext>
            </a:extLst>
          </p:cNvPr>
          <p:cNvSpPr txBox="1"/>
          <p:nvPr userDrawn="1"/>
        </p:nvSpPr>
        <p:spPr>
          <a:xfrm>
            <a:off x="673989" y="5934651"/>
            <a:ext cx="410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400" spc="30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центр </a:t>
            </a:r>
            <a:r>
              <a:rPr lang="ru-RU" sz="1400" spc="300">
                <a:solidFill>
                  <a:srgbClr val="00B0BD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экспертизы</a:t>
            </a:r>
            <a:r>
              <a:rPr lang="ru-RU" sz="1400" spc="30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 и </a:t>
            </a:r>
            <a:r>
              <a:rPr lang="ru-RU" sz="1400" spc="300" dirty="0">
                <a:solidFill>
                  <a:srgbClr val="00AEEF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дистрибуции </a:t>
            </a:r>
          </a:p>
          <a:p>
            <a:pPr algn="l"/>
            <a:r>
              <a:rPr lang="ru-RU" sz="1400" spc="300" dirty="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rPr>
              <a:t>цифровых технологий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996B9EE-4288-4139-8943-04E4A8583C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236" y="401926"/>
            <a:ext cx="1079374" cy="34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4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older 2">
            <a:extLst>
              <a:ext uri="{FF2B5EF4-FFF2-40B4-BE49-F238E27FC236}">
                <a16:creationId xmlns:a16="http://schemas.microsoft.com/office/drawing/2014/main" id="{E3410DB0-E8B7-4338-B498-749110A87C2D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8" name="Holder 3">
            <a:extLst>
              <a:ext uri="{FF2B5EF4-FFF2-40B4-BE49-F238E27FC236}">
                <a16:creationId xmlns:a16="http://schemas.microsoft.com/office/drawing/2014/main" id="{93816A86-921D-4CA4-BB01-50FF34330B3E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2/10/2025</a:t>
            </a:fld>
            <a:endParaRPr lang="en-US"/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B8BAA5D4-7FAD-4986-BEBE-51C27E89C0A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4B78DFC-037D-4648-A8CE-9C390DF0A7A2}"/>
              </a:ext>
            </a:extLst>
          </p:cNvPr>
          <p:cNvSpPr/>
          <p:nvPr userDrawn="1"/>
        </p:nvSpPr>
        <p:spPr>
          <a:xfrm>
            <a:off x="0" y="533400"/>
            <a:ext cx="4495800" cy="6330296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1E284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B3C58E-E46C-4A6F-BBF5-EA13F24D24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t="35782" r="9449" b="1"/>
          <a:stretch/>
        </p:blipFill>
        <p:spPr>
          <a:xfrm rot="5400000">
            <a:off x="-968891" y="1654694"/>
            <a:ext cx="6172198" cy="4234414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1D46B9E4-9542-4586-9D15-6DBDDB0FE241}"/>
              </a:ext>
            </a:extLst>
          </p:cNvPr>
          <p:cNvSpPr/>
          <p:nvPr userDrawn="1"/>
        </p:nvSpPr>
        <p:spPr>
          <a:xfrm>
            <a:off x="579405" y="2987952"/>
            <a:ext cx="1317221" cy="1317221"/>
          </a:xfrm>
          <a:prstGeom prst="ellipse">
            <a:avLst/>
          </a:prstGeom>
          <a:solidFill>
            <a:srgbClr val="00B0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B8452F30-716C-4D47-9C23-A01F176524CC}"/>
              </a:ext>
            </a:extLst>
          </p:cNvPr>
          <p:cNvCxnSpPr/>
          <p:nvPr userDrawn="1"/>
        </p:nvCxnSpPr>
        <p:spPr>
          <a:xfrm>
            <a:off x="0" y="533400"/>
            <a:ext cx="12192000" cy="0"/>
          </a:xfrm>
          <a:prstGeom prst="line">
            <a:avLst/>
          </a:prstGeom>
          <a:ln w="3175">
            <a:solidFill>
              <a:srgbClr val="1E28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49765DA-3A3C-4EDE-93DF-62ED785CD8A8}"/>
              </a:ext>
            </a:extLst>
          </p:cNvPr>
          <p:cNvGrpSpPr/>
          <p:nvPr userDrawn="1"/>
        </p:nvGrpSpPr>
        <p:grpSpPr>
          <a:xfrm>
            <a:off x="228600" y="152398"/>
            <a:ext cx="13109018" cy="246222"/>
            <a:chOff x="-1229927" y="1214221"/>
            <a:chExt cx="13109018" cy="19775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98A3F23-8246-41B9-9F3F-6B11F9C0CED4}"/>
                </a:ext>
              </a:extLst>
            </p:cNvPr>
            <p:cNvSpPr txBox="1"/>
            <p:nvPr/>
          </p:nvSpPr>
          <p:spPr>
            <a:xfrm>
              <a:off x="-1229927" y="1214222"/>
              <a:ext cx="6936819" cy="1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spc="300">
                  <a:solidFill>
                    <a:srgbClr val="1E2849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центр</a:t>
              </a:r>
              <a:r>
                <a:rPr lang="ru-RU" sz="1000" spc="30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ru-RU" sz="1000" spc="300">
                  <a:solidFill>
                    <a:srgbClr val="00AEEF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экспертизы</a:t>
              </a:r>
              <a:r>
                <a:rPr lang="ru-RU" sz="1000" spc="30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ru-RU" sz="1000" spc="300">
                  <a:solidFill>
                    <a:srgbClr val="1E2849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и дистрибуции цифровых технологий</a:t>
              </a:r>
              <a:endParaRPr lang="ru-RU" sz="1000" spc="300" dirty="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C524D39-7223-4BA9-8146-A8C9DAD8A568}"/>
                </a:ext>
              </a:extLst>
            </p:cNvPr>
            <p:cNvSpPr txBox="1"/>
            <p:nvPr/>
          </p:nvSpPr>
          <p:spPr>
            <a:xfrm>
              <a:off x="4942273" y="1214221"/>
              <a:ext cx="6936818" cy="1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spc="300">
                  <a:solidFill>
                    <a:srgbClr val="1E2849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центр экспертизы и </a:t>
              </a:r>
              <a:r>
                <a:rPr lang="ru-RU" sz="1000" spc="300">
                  <a:solidFill>
                    <a:srgbClr val="00B0BD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дистрибуции</a:t>
              </a:r>
              <a:r>
                <a:rPr lang="ru-RU" sz="1000" spc="300">
                  <a:solidFill>
                    <a:schemeClr val="bg1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 </a:t>
              </a:r>
              <a:r>
                <a:rPr lang="ru-RU" sz="1000" spc="300">
                  <a:solidFill>
                    <a:srgbClr val="1E2849"/>
                  </a:solidFill>
                  <a:latin typeface="Segoe UI" panose="020B0502040204020203" pitchFamily="34" charset="0"/>
                  <a:ea typeface="Tahoma" panose="020B0604030504040204" pitchFamily="34" charset="0"/>
                  <a:cs typeface="Segoe UI" panose="020B0502040204020203" pitchFamily="34" charset="0"/>
                </a:rPr>
                <a:t>цифровых технологий</a:t>
              </a:r>
              <a:endParaRPr lang="ru-RU" sz="1000" spc="300" dirty="0">
                <a:solidFill>
                  <a:srgbClr val="1E2849"/>
                </a:solidFill>
                <a:latin typeface="Segoe UI" panose="020B0502040204020203" pitchFamily="34" charset="0"/>
                <a:ea typeface="Tahoma" panose="020B0604030504040204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446CDDF-BFC4-4B37-B8D0-928FCB6220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62" y="3410011"/>
            <a:ext cx="1694234" cy="54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2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303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76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4" r:id="rId4"/>
    <p:sldLayoutId id="2147483663" r:id="rId5"/>
    <p:sldLayoutId id="2147483662" r:id="rId6"/>
    <p:sldLayoutId id="2147483650" r:id="rId7"/>
    <p:sldLayoutId id="2147483651" r:id="rId8"/>
    <p:sldLayoutId id="2147483655" r:id="rId9"/>
    <p:sldLayoutId id="2147483652" r:id="rId10"/>
    <p:sldLayoutId id="2147483656" r:id="rId11"/>
    <p:sldLayoutId id="2147483657" r:id="rId12"/>
    <p:sldLayoutId id="2147483658" r:id="rId13"/>
    <p:sldLayoutId id="2147483659" r:id="rId14"/>
    <p:sldLayoutId id="2147483665" r:id="rId15"/>
    <p:sldLayoutId id="2147483666" r:id="rId16"/>
    <p:sldLayoutId id="21474836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4.png"/><Relationship Id="rId4" Type="http://schemas.openxmlformats.org/officeDocument/2006/relationships/image" Target="../media/image1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pn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47" Type="http://schemas.openxmlformats.org/officeDocument/2006/relationships/image" Target="../media/image59.png"/><Relationship Id="rId50" Type="http://schemas.openxmlformats.org/officeDocument/2006/relationships/image" Target="../media/image62.png"/><Relationship Id="rId55" Type="http://schemas.openxmlformats.org/officeDocument/2006/relationships/image" Target="../media/image67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28.png"/><Relationship Id="rId29" Type="http://schemas.openxmlformats.org/officeDocument/2006/relationships/image" Target="../media/image41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45" Type="http://schemas.openxmlformats.org/officeDocument/2006/relationships/image" Target="../media/image57.svg"/><Relationship Id="rId53" Type="http://schemas.openxmlformats.org/officeDocument/2006/relationships/image" Target="../media/image65.png"/><Relationship Id="rId58" Type="http://schemas.openxmlformats.org/officeDocument/2006/relationships/image" Target="../media/image70.png"/><Relationship Id="rId5" Type="http://schemas.openxmlformats.org/officeDocument/2006/relationships/image" Target="../media/image17.png"/><Relationship Id="rId61" Type="http://schemas.openxmlformats.org/officeDocument/2006/relationships/image" Target="../media/image73.png"/><Relationship Id="rId19" Type="http://schemas.openxmlformats.org/officeDocument/2006/relationships/image" Target="../media/image31.png"/><Relationship Id="rId14" Type="http://schemas.openxmlformats.org/officeDocument/2006/relationships/image" Target="../media/image26.png"/><Relationship Id="rId22" Type="http://schemas.openxmlformats.org/officeDocument/2006/relationships/image" Target="../media/image34.png"/><Relationship Id="rId27" Type="http://schemas.openxmlformats.org/officeDocument/2006/relationships/image" Target="../media/image39.pn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png"/><Relationship Id="rId48" Type="http://schemas.openxmlformats.org/officeDocument/2006/relationships/image" Target="../media/image60.png"/><Relationship Id="rId56" Type="http://schemas.openxmlformats.org/officeDocument/2006/relationships/image" Target="../media/image68.png"/><Relationship Id="rId8" Type="http://schemas.openxmlformats.org/officeDocument/2006/relationships/image" Target="../media/image20.png"/><Relationship Id="rId51" Type="http://schemas.openxmlformats.org/officeDocument/2006/relationships/image" Target="../media/image63.png"/><Relationship Id="rId3" Type="http://schemas.openxmlformats.org/officeDocument/2006/relationships/image" Target="../media/image15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Relationship Id="rId46" Type="http://schemas.openxmlformats.org/officeDocument/2006/relationships/image" Target="../media/image58.png"/><Relationship Id="rId59" Type="http://schemas.openxmlformats.org/officeDocument/2006/relationships/image" Target="../media/image71.png"/><Relationship Id="rId20" Type="http://schemas.openxmlformats.org/officeDocument/2006/relationships/image" Target="../media/image32.png"/><Relationship Id="rId41" Type="http://schemas.openxmlformats.org/officeDocument/2006/relationships/image" Target="../media/image53.png"/><Relationship Id="rId54" Type="http://schemas.openxmlformats.org/officeDocument/2006/relationships/image" Target="../media/image66.png"/><Relationship Id="rId62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png"/><Relationship Id="rId28" Type="http://schemas.openxmlformats.org/officeDocument/2006/relationships/image" Target="../media/image40.png"/><Relationship Id="rId36" Type="http://schemas.openxmlformats.org/officeDocument/2006/relationships/image" Target="../media/image48.png"/><Relationship Id="rId49" Type="http://schemas.openxmlformats.org/officeDocument/2006/relationships/image" Target="../media/image61.png"/><Relationship Id="rId57" Type="http://schemas.openxmlformats.org/officeDocument/2006/relationships/image" Target="../media/image69.png"/><Relationship Id="rId10" Type="http://schemas.openxmlformats.org/officeDocument/2006/relationships/image" Target="../media/image22.png"/><Relationship Id="rId31" Type="http://schemas.openxmlformats.org/officeDocument/2006/relationships/image" Target="../media/image43.png"/><Relationship Id="rId44" Type="http://schemas.openxmlformats.org/officeDocument/2006/relationships/image" Target="../media/image56.png"/><Relationship Id="rId52" Type="http://schemas.openxmlformats.org/officeDocument/2006/relationships/image" Target="../media/image64.png"/><Relationship Id="rId60" Type="http://schemas.openxmlformats.org/officeDocument/2006/relationships/image" Target="../media/image7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0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81.png"/><Relationship Id="rId7" Type="http://schemas.openxmlformats.org/officeDocument/2006/relationships/image" Target="../media/image18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10" Type="http://schemas.openxmlformats.org/officeDocument/2006/relationships/image" Target="../media/image187.png"/><Relationship Id="rId4" Type="http://schemas.openxmlformats.org/officeDocument/2006/relationships/image" Target="../media/image182.svg"/><Relationship Id="rId9" Type="http://schemas.openxmlformats.org/officeDocument/2006/relationships/image" Target="../media/image1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8.png"/><Relationship Id="rId7" Type="http://schemas.openxmlformats.org/officeDocument/2006/relationships/image" Target="../media/image19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0.png"/><Relationship Id="rId5" Type="http://schemas.openxmlformats.org/officeDocument/2006/relationships/image" Target="../media/image20.png"/><Relationship Id="rId4" Type="http://schemas.openxmlformats.org/officeDocument/2006/relationships/image" Target="../media/image189.sv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42.png"/><Relationship Id="rId26" Type="http://schemas.openxmlformats.org/officeDocument/2006/relationships/image" Target="../media/image85.png"/><Relationship Id="rId39" Type="http://schemas.openxmlformats.org/officeDocument/2006/relationships/image" Target="../media/image58.png"/><Relationship Id="rId21" Type="http://schemas.openxmlformats.org/officeDocument/2006/relationships/image" Target="../media/image83.png"/><Relationship Id="rId34" Type="http://schemas.openxmlformats.org/officeDocument/2006/relationships/image" Target="../media/image54.png"/><Relationship Id="rId42" Type="http://schemas.openxmlformats.org/officeDocument/2006/relationships/image" Target="../media/image86.pn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29" Type="http://schemas.openxmlformats.org/officeDocument/2006/relationships/image" Target="../media/image22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7.png"/><Relationship Id="rId11" Type="http://schemas.openxmlformats.org/officeDocument/2006/relationships/image" Target="../media/image57.svg"/><Relationship Id="rId24" Type="http://schemas.openxmlformats.org/officeDocument/2006/relationships/image" Target="../media/image38.png"/><Relationship Id="rId32" Type="http://schemas.openxmlformats.org/officeDocument/2006/relationships/image" Target="../media/image50.png"/><Relationship Id="rId37" Type="http://schemas.openxmlformats.org/officeDocument/2006/relationships/image" Target="../media/image36.png"/><Relationship Id="rId40" Type="http://schemas.openxmlformats.org/officeDocument/2006/relationships/image" Target="../media/image44.png"/><Relationship Id="rId5" Type="http://schemas.openxmlformats.org/officeDocument/2006/relationships/image" Target="../media/image76.png"/><Relationship Id="rId15" Type="http://schemas.openxmlformats.org/officeDocument/2006/relationships/image" Target="../media/image21.png"/><Relationship Id="rId23" Type="http://schemas.openxmlformats.org/officeDocument/2006/relationships/image" Target="../media/image53.png"/><Relationship Id="rId28" Type="http://schemas.openxmlformats.org/officeDocument/2006/relationships/image" Target="../media/image19.png"/><Relationship Id="rId36" Type="http://schemas.openxmlformats.org/officeDocument/2006/relationships/image" Target="../media/image55.png"/><Relationship Id="rId10" Type="http://schemas.openxmlformats.org/officeDocument/2006/relationships/image" Target="../media/image56.png"/><Relationship Id="rId19" Type="http://schemas.openxmlformats.org/officeDocument/2006/relationships/image" Target="../media/image34.png"/><Relationship Id="rId31" Type="http://schemas.openxmlformats.org/officeDocument/2006/relationships/image" Target="../media/image49.png"/><Relationship Id="rId44" Type="http://schemas.openxmlformats.org/officeDocument/2006/relationships/image" Target="../media/image88.png"/><Relationship Id="rId4" Type="http://schemas.openxmlformats.org/officeDocument/2006/relationships/image" Target="../media/image75.png"/><Relationship Id="rId9" Type="http://schemas.openxmlformats.org/officeDocument/2006/relationships/image" Target="../media/image37.png"/><Relationship Id="rId14" Type="http://schemas.openxmlformats.org/officeDocument/2006/relationships/image" Target="../media/image20.png"/><Relationship Id="rId22" Type="http://schemas.openxmlformats.org/officeDocument/2006/relationships/image" Target="../media/image18.png"/><Relationship Id="rId27" Type="http://schemas.openxmlformats.org/officeDocument/2006/relationships/image" Target="../media/image17.png"/><Relationship Id="rId30" Type="http://schemas.openxmlformats.org/officeDocument/2006/relationships/image" Target="../media/image46.png"/><Relationship Id="rId35" Type="http://schemas.openxmlformats.org/officeDocument/2006/relationships/image" Target="../media/image26.png"/><Relationship Id="rId43" Type="http://schemas.openxmlformats.org/officeDocument/2006/relationships/image" Target="../media/image87.png"/><Relationship Id="rId8" Type="http://schemas.openxmlformats.org/officeDocument/2006/relationships/image" Target="../media/image79.png"/><Relationship Id="rId3" Type="http://schemas.openxmlformats.org/officeDocument/2006/relationships/image" Target="../media/image31.png"/><Relationship Id="rId12" Type="http://schemas.openxmlformats.org/officeDocument/2006/relationships/image" Target="../media/image47.png"/><Relationship Id="rId17" Type="http://schemas.openxmlformats.org/officeDocument/2006/relationships/image" Target="../media/image81.png"/><Relationship Id="rId25" Type="http://schemas.openxmlformats.org/officeDocument/2006/relationships/image" Target="../media/image84.png"/><Relationship Id="rId33" Type="http://schemas.openxmlformats.org/officeDocument/2006/relationships/image" Target="../media/image51.png"/><Relationship Id="rId38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3.png"/><Relationship Id="rId5" Type="http://schemas.openxmlformats.org/officeDocument/2006/relationships/image" Target="../media/image92.sv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03.png"/><Relationship Id="rId26" Type="http://schemas.microsoft.com/office/2007/relationships/hdphoto" Target="../media/hdphoto11.wdp"/><Relationship Id="rId21" Type="http://schemas.openxmlformats.org/officeDocument/2006/relationships/image" Target="../media/image105.png"/><Relationship Id="rId34" Type="http://schemas.openxmlformats.org/officeDocument/2006/relationships/image" Target="../media/image112.png"/><Relationship Id="rId7" Type="http://schemas.microsoft.com/office/2007/relationships/hdphoto" Target="../media/hdphoto4.wdp"/><Relationship Id="rId12" Type="http://schemas.openxmlformats.org/officeDocument/2006/relationships/image" Target="../media/image101.png"/><Relationship Id="rId17" Type="http://schemas.openxmlformats.org/officeDocument/2006/relationships/image" Target="../media/image92.svg"/><Relationship Id="rId25" Type="http://schemas.openxmlformats.org/officeDocument/2006/relationships/image" Target="../media/image107.png"/><Relationship Id="rId33" Type="http://schemas.openxmlformats.org/officeDocument/2006/relationships/image" Target="../media/image111.png"/><Relationship Id="rId2" Type="http://schemas.openxmlformats.org/officeDocument/2006/relationships/image" Target="../media/image95.png"/><Relationship Id="rId16" Type="http://schemas.openxmlformats.org/officeDocument/2006/relationships/image" Target="../media/image91.png"/><Relationship Id="rId20" Type="http://schemas.openxmlformats.org/officeDocument/2006/relationships/image" Target="../media/image104.png"/><Relationship Id="rId29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png"/><Relationship Id="rId11" Type="http://schemas.openxmlformats.org/officeDocument/2006/relationships/image" Target="../media/image100.sv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openxmlformats.org/officeDocument/2006/relationships/image" Target="../media/image106.png"/><Relationship Id="rId28" Type="http://schemas.microsoft.com/office/2007/relationships/hdphoto" Target="../media/hdphoto12.wdp"/><Relationship Id="rId36" Type="http://schemas.openxmlformats.org/officeDocument/2006/relationships/image" Target="../media/image113.png"/><Relationship Id="rId10" Type="http://schemas.openxmlformats.org/officeDocument/2006/relationships/image" Target="../media/image99.png"/><Relationship Id="rId19" Type="http://schemas.microsoft.com/office/2007/relationships/hdphoto" Target="../media/hdphoto8.wdp"/><Relationship Id="rId31" Type="http://schemas.openxmlformats.org/officeDocument/2006/relationships/image" Target="../media/image110.png"/><Relationship Id="rId4" Type="http://schemas.openxmlformats.org/officeDocument/2006/relationships/image" Target="../media/image96.png"/><Relationship Id="rId9" Type="http://schemas.microsoft.com/office/2007/relationships/hdphoto" Target="../media/hdphoto5.wdp"/><Relationship Id="rId14" Type="http://schemas.openxmlformats.org/officeDocument/2006/relationships/image" Target="../media/image102.png"/><Relationship Id="rId22" Type="http://schemas.microsoft.com/office/2007/relationships/hdphoto" Target="../media/hdphoto9.wdp"/><Relationship Id="rId27" Type="http://schemas.openxmlformats.org/officeDocument/2006/relationships/image" Target="../media/image108.png"/><Relationship Id="rId30" Type="http://schemas.microsoft.com/office/2007/relationships/hdphoto" Target="../media/hdphoto13.wdp"/><Relationship Id="rId35" Type="http://schemas.microsoft.com/office/2007/relationships/hdphoto" Target="../media/hdphoto15.wdp"/><Relationship Id="rId8" Type="http://schemas.openxmlformats.org/officeDocument/2006/relationships/image" Target="../media/image98.png"/><Relationship Id="rId3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92.sv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91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microsoft.com/office/2007/relationships/hdphoto" Target="../media/hdphoto1.wdp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png"/><Relationship Id="rId7" Type="http://schemas.openxmlformats.org/officeDocument/2006/relationships/image" Target="../media/image9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microsoft.com/office/2007/relationships/hdphoto" Target="../media/hdphoto17.wdp"/><Relationship Id="rId4" Type="http://schemas.openxmlformats.org/officeDocument/2006/relationships/image" Target="../media/image93.png"/><Relationship Id="rId9" Type="http://schemas.openxmlformats.org/officeDocument/2006/relationships/image" Target="../media/image1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866E793-2545-4E9D-885C-280821B85D20}"/>
              </a:ext>
            </a:extLst>
          </p:cNvPr>
          <p:cNvSpPr/>
          <p:nvPr/>
        </p:nvSpPr>
        <p:spPr>
          <a:xfrm>
            <a:off x="6001108" y="2514160"/>
            <a:ext cx="5391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Made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</a:t>
            </a:r>
            <a:r>
              <a:rPr lang="ru-RU" sz="3200" b="1" dirty="0" err="1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in</a:t>
            </a:r>
            <a:r>
              <a:rPr lang="ru-RU" sz="3200" b="1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 Russia: </a:t>
            </a:r>
          </a:p>
          <a:p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Лидеры </a:t>
            </a:r>
            <a:r>
              <a:rPr lang="ru-RU" sz="2400" b="1" dirty="0">
                <a:solidFill>
                  <a:srgbClr val="00B0BD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аппаратных решений </a:t>
            </a:r>
            <a:r>
              <a:rPr lang="ru-RU" sz="2400" dirty="0">
                <a:solidFill>
                  <a:schemeClr val="bg1"/>
                </a:solidFill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2025</a:t>
            </a:r>
            <a:endParaRPr lang="ru-RU" sz="3200" dirty="0">
              <a:solidFill>
                <a:schemeClr val="bg1"/>
              </a:solidFill>
              <a:latin typeface="Segoe UI" panose="020B0502040204020203" pitchFamily="34" charset="0"/>
              <a:ea typeface="Roboto" panose="02000000000000000000" pitchFamily="2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07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5671" y="929640"/>
            <a:ext cx="6657831" cy="499871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89011" y="2730498"/>
            <a:ext cx="2455545" cy="13004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5015"/>
              </a:lnSpc>
              <a:spcBef>
                <a:spcPts val="105"/>
              </a:spcBef>
            </a:pPr>
            <a:r>
              <a:rPr sz="4400" spc="-10" dirty="0">
                <a:solidFill>
                  <a:srgbClr val="FFFFFF"/>
                </a:solidFill>
              </a:rPr>
              <a:t>Серверы</a:t>
            </a:r>
            <a:endParaRPr sz="4400"/>
          </a:p>
          <a:p>
            <a:pPr marL="12700">
              <a:lnSpc>
                <a:spcPts val="5015"/>
              </a:lnSpc>
            </a:pPr>
            <a:r>
              <a:rPr sz="4400" spc="-10" dirty="0">
                <a:solidFill>
                  <a:srgbClr val="FFFFFF"/>
                </a:solidFill>
              </a:rPr>
              <a:t>INFERIT</a:t>
            </a:r>
            <a:endParaRPr sz="4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9E6913-6B3E-4B40-8ABC-833B2A6A5F69}"/>
              </a:ext>
            </a:extLst>
          </p:cNvPr>
          <p:cNvSpPr/>
          <p:nvPr/>
        </p:nvSpPr>
        <p:spPr>
          <a:xfrm>
            <a:off x="570136" y="4508862"/>
            <a:ext cx="5084356" cy="1878686"/>
          </a:xfrm>
          <a:prstGeom prst="roundRect">
            <a:avLst>
              <a:gd name="adj" fmla="val 7137"/>
            </a:avLst>
          </a:prstGeom>
          <a:solidFill>
            <a:schemeClr val="bg1"/>
          </a:solidFill>
          <a:ln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ctr"/>
          <a:lstStyle/>
          <a:p>
            <a:pPr lvl="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</a:pPr>
            <a:r>
              <a:rPr lang="ru-RU" b="1" dirty="0">
                <a:solidFill>
                  <a:srgbClr val="00B3B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Продукты: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Серверного оборудования;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Высокоплотных систем хранения данных;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HPC-вычислительных платформ;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Телекоммуникационного оборудования различного назначения;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D8CE09F-038B-4E49-B3A4-7D072DABDAA3}"/>
              </a:ext>
            </a:extLst>
          </p:cNvPr>
          <p:cNvSpPr/>
          <p:nvPr/>
        </p:nvSpPr>
        <p:spPr>
          <a:xfrm>
            <a:off x="5981350" y="984100"/>
            <a:ext cx="5788404" cy="5403448"/>
          </a:xfrm>
          <a:prstGeom prst="roundRect">
            <a:avLst>
              <a:gd name="adj" fmla="val 7137"/>
            </a:avLst>
          </a:prstGeom>
          <a:solidFill>
            <a:schemeClr val="bg1"/>
          </a:solidFill>
          <a:ln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ctr"/>
          <a:lstStyle/>
          <a:p>
            <a:r>
              <a:rPr lang="ru-RU" b="1" dirty="0">
                <a:solidFill>
                  <a:srgbClr val="00B3B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Серверное оборудование: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</a:rPr>
              <a:t>Яхонт УВМ</a:t>
            </a:r>
            <a:r>
              <a:rPr lang="ru-RU" sz="1400" dirty="0">
                <a:solidFill>
                  <a:schemeClr val="tx1"/>
                </a:solidFill>
              </a:rPr>
              <a:t>: Серверные платформы на архитектуре процессоров Эльбрус-8С и 8СВ, представлены в исполнениях 1U и 2U. В 1U исполнении имеют 8 слотов под оперативную память, в 2U 16слотов под оперативную память DDR4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</a:rPr>
              <a:t>Пантера</a:t>
            </a:r>
            <a:r>
              <a:rPr lang="ru-RU" sz="1400" dirty="0">
                <a:solidFill>
                  <a:schemeClr val="tx1"/>
                </a:solidFill>
              </a:rPr>
              <a:t>: Представлены в 1U и 2U исполнении, </a:t>
            </a:r>
            <a:r>
              <a:rPr lang="ru-RU" sz="1400" dirty="0" err="1">
                <a:solidFill>
                  <a:schemeClr val="tx1"/>
                </a:solidFill>
              </a:rPr>
              <a:t>пострены</a:t>
            </a:r>
            <a:r>
              <a:rPr lang="ru-RU" sz="1400" dirty="0">
                <a:solidFill>
                  <a:schemeClr val="tx1"/>
                </a:solidFill>
              </a:rPr>
              <a:t> на архитектуре процессоров </a:t>
            </a:r>
            <a:r>
              <a:rPr lang="ru-RU" sz="1400" dirty="0" err="1">
                <a:solidFill>
                  <a:schemeClr val="tx1"/>
                </a:solidFill>
              </a:rPr>
              <a:t>Xeon</a:t>
            </a:r>
            <a:r>
              <a:rPr lang="ru-RU" sz="1400" dirty="0">
                <a:solidFill>
                  <a:schemeClr val="tx1"/>
                </a:solidFill>
              </a:rPr>
              <a:t> gen2 и gen3, имеют 16 слотов 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</a:rPr>
              <a:t>Паладин</a:t>
            </a:r>
            <a:r>
              <a:rPr lang="ru-RU" sz="1400" dirty="0">
                <a:solidFill>
                  <a:schemeClr val="tx1"/>
                </a:solidFill>
              </a:rPr>
              <a:t>: Представлены в 1U и 2U исполнении, построены на архитектуре процессоров </a:t>
            </a:r>
            <a:r>
              <a:rPr lang="ru-RU" sz="1400" dirty="0" err="1">
                <a:solidFill>
                  <a:schemeClr val="tx1"/>
                </a:solidFill>
              </a:rPr>
              <a:t>Xeon</a:t>
            </a:r>
            <a:r>
              <a:rPr lang="ru-RU" sz="1400" dirty="0">
                <a:solidFill>
                  <a:schemeClr val="tx1"/>
                </a:solidFill>
              </a:rPr>
              <a:t> Gen2 и </a:t>
            </a:r>
            <a:r>
              <a:rPr lang="ru-RU" sz="1400" dirty="0" err="1">
                <a:solidFill>
                  <a:schemeClr val="tx1"/>
                </a:solidFill>
              </a:rPr>
              <a:t>Gen</a:t>
            </a:r>
            <a:r>
              <a:rPr lang="ru-RU" sz="1400" dirty="0">
                <a:solidFill>
                  <a:schemeClr val="tx1"/>
                </a:solidFill>
              </a:rPr>
              <a:t>. 3, имеют 24 слота под оперативную память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tx1"/>
                </a:solidFill>
              </a:rPr>
              <a:t>Дракон</a:t>
            </a:r>
            <a:r>
              <a:rPr lang="ru-RU" sz="1400" dirty="0">
                <a:solidFill>
                  <a:schemeClr val="tx1"/>
                </a:solidFill>
              </a:rPr>
              <a:t>: Представлены в 1U и 2U исполнении, построены на архитектуре процессоров  </a:t>
            </a:r>
            <a:r>
              <a:rPr lang="ru-RU" sz="1400" dirty="0" err="1">
                <a:solidFill>
                  <a:schemeClr val="tx1"/>
                </a:solidFill>
              </a:rPr>
              <a:t>Loongson</a:t>
            </a:r>
            <a:r>
              <a:rPr lang="ru-RU" sz="1400" dirty="0">
                <a:solidFill>
                  <a:schemeClr val="tx1"/>
                </a:solidFill>
              </a:rPr>
              <a:t> 16 слотов </a:t>
            </a:r>
            <a:r>
              <a:rPr lang="ru-RU" sz="1400" dirty="0" err="1">
                <a:solidFill>
                  <a:schemeClr val="tx1"/>
                </a:solidFill>
              </a:rPr>
              <a:t>слотов</a:t>
            </a:r>
            <a:r>
              <a:rPr lang="ru-RU" sz="1400" dirty="0">
                <a:solidFill>
                  <a:schemeClr val="tx1"/>
                </a:solidFill>
              </a:rPr>
              <a:t> RAM</a:t>
            </a:r>
            <a:endParaRPr lang="en-US" sz="1400" dirty="0">
              <a:solidFill>
                <a:schemeClr val="tx1"/>
              </a:solidFill>
              <a:cs typeface="Segoe UI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B3518B-79B1-4969-972F-7AD646EAFD3D}"/>
              </a:ext>
            </a:extLst>
          </p:cNvPr>
          <p:cNvSpPr/>
          <p:nvPr/>
        </p:nvSpPr>
        <p:spPr>
          <a:xfrm>
            <a:off x="570136" y="984100"/>
            <a:ext cx="5084356" cy="3428509"/>
          </a:xfrm>
          <a:prstGeom prst="roundRect">
            <a:avLst>
              <a:gd name="adj" fmla="val 7137"/>
            </a:avLst>
          </a:prstGeom>
          <a:solidFill>
            <a:schemeClr val="bg1"/>
          </a:solidFill>
          <a:ln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ctr"/>
          <a:lstStyle/>
          <a:p>
            <a:pPr fontAlgn="base"/>
            <a:r>
              <a:rPr lang="ru-RU" b="1" dirty="0">
                <a:solidFill>
                  <a:srgbClr val="00B3B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 компании:</a:t>
            </a:r>
          </a:p>
          <a:p>
            <a:pPr fontAlgn="base"/>
            <a:r>
              <a:rPr lang="ru-RU" sz="1400" dirty="0">
                <a:solidFill>
                  <a:schemeClr val="tx1"/>
                </a:solidFill>
              </a:rPr>
              <a:t>Основана в 1995 году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ru-RU" sz="1400" dirty="0">
                <a:solidFill>
                  <a:schemeClr val="tx1"/>
                </a:solidFill>
              </a:rPr>
              <a:t>— российский разработчик и производитель серверного оборудования, систем хранения данных на различных платформах, телекоммуникационного оборудования и вычислительных платформ.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Оборудование из реестра;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Средний ценовой сегмент;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  <a:p>
            <a:pPr marL="28575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Короткие сроки поставки;</a:t>
            </a:r>
            <a:endParaRPr lang="en-US" sz="1400" dirty="0">
              <a:solidFill>
                <a:prstClr val="black"/>
              </a:solidFill>
            </a:endParaRP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Сервисное покрытие по всей территории РФ;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Уникальные характеристики оборудования; 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7" name="Picture 2" descr="https://www.lanbilling.ru/upload/docs/images/partners/norsi.png">
            <a:extLst>
              <a:ext uri="{FF2B5EF4-FFF2-40B4-BE49-F238E27FC236}">
                <a16:creationId xmlns:a16="http://schemas.microsoft.com/office/drawing/2014/main" id="{A509007D-5ABA-43AA-98B1-DE6662416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20495" b="22421"/>
          <a:stretch/>
        </p:blipFill>
        <p:spPr bwMode="auto">
          <a:xfrm>
            <a:off x="570136" y="105526"/>
            <a:ext cx="3416509" cy="78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1449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10FD5E5-B538-425E-B4EF-3AAB57ED3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99" y="200435"/>
            <a:ext cx="9144514" cy="64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1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729526-8A93-4324-ADC5-DD64E34203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32" y="214685"/>
            <a:ext cx="454202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05F07A-4A51-48ED-B8B0-1D791CF63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232" y="3429000"/>
            <a:ext cx="1548476" cy="3096952"/>
          </a:xfrm>
          <a:prstGeom prst="rect">
            <a:avLst/>
          </a:prstGeom>
        </p:spPr>
      </p:pic>
      <p:pic>
        <p:nvPicPr>
          <p:cNvPr id="5" name="object 11">
            <a:extLst>
              <a:ext uri="{FF2B5EF4-FFF2-40B4-BE49-F238E27FC236}">
                <a16:creationId xmlns:a16="http://schemas.microsoft.com/office/drawing/2014/main" id="{97CE06F9-94B2-42A2-BC93-6CD80E14903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70129" y="4352461"/>
            <a:ext cx="1238261" cy="4739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61DB99-5576-4931-AEBF-2510980D81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323" y="135172"/>
            <a:ext cx="4239147" cy="60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36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C7C677C-71BF-464D-AF9F-EE38858A1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774" y="-31805"/>
            <a:ext cx="3382090" cy="6440557"/>
          </a:xfrm>
          <a:prstGeom prst="rect">
            <a:avLst/>
          </a:prstGeom>
        </p:spPr>
      </p:pic>
      <p:pic>
        <p:nvPicPr>
          <p:cNvPr id="30" name="object 17">
            <a:extLst>
              <a:ext uri="{FF2B5EF4-FFF2-40B4-BE49-F238E27FC236}">
                <a16:creationId xmlns:a16="http://schemas.microsoft.com/office/drawing/2014/main" id="{E734A695-BB31-4082-837B-2A629097294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0969" y="732826"/>
            <a:ext cx="1374808" cy="905144"/>
          </a:xfrm>
          <a:prstGeom prst="rect">
            <a:avLst/>
          </a:prstGeom>
        </p:spPr>
      </p:pic>
      <p:pic>
        <p:nvPicPr>
          <p:cNvPr id="31" name="object 19">
            <a:extLst>
              <a:ext uri="{FF2B5EF4-FFF2-40B4-BE49-F238E27FC236}">
                <a16:creationId xmlns:a16="http://schemas.microsoft.com/office/drawing/2014/main" id="{1E860DC5-1EA7-4156-80A2-A68810D8FE8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8375" y="1447724"/>
            <a:ext cx="1079995" cy="19024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D27B2E9-C6D4-4582-A53E-994345182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042" y="53413"/>
            <a:ext cx="4388185" cy="313506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9C88B35-CD75-4DC3-B6A1-7FFD3C38B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0633" y="3300338"/>
            <a:ext cx="2957001" cy="310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54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09E6913-6B3E-4B40-8ABC-833B2A6A5F69}"/>
              </a:ext>
            </a:extLst>
          </p:cNvPr>
          <p:cNvSpPr/>
          <p:nvPr/>
        </p:nvSpPr>
        <p:spPr>
          <a:xfrm>
            <a:off x="5511980" y="470451"/>
            <a:ext cx="4029585" cy="1425145"/>
          </a:xfrm>
          <a:prstGeom prst="roundRect">
            <a:avLst>
              <a:gd name="adj" fmla="val 7137"/>
            </a:avLst>
          </a:prstGeom>
          <a:solidFill>
            <a:schemeClr val="bg1"/>
          </a:solidFill>
          <a:ln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ctr"/>
          <a:lstStyle/>
          <a:p>
            <a:pPr lvl="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</a:pPr>
            <a:r>
              <a:rPr lang="ru-RU" b="1" dirty="0">
                <a:solidFill>
                  <a:srgbClr val="00B3B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Продукты: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Серверное оборудование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СХД 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prstClr val="black"/>
                </a:solidFill>
              </a:rPr>
              <a:t>Пользовательские: ПК, АРМ, моноблоки,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E9B3518B-79B1-4969-972F-7AD646EAFD3D}"/>
              </a:ext>
            </a:extLst>
          </p:cNvPr>
          <p:cNvSpPr/>
          <p:nvPr/>
        </p:nvSpPr>
        <p:spPr>
          <a:xfrm>
            <a:off x="570136" y="984101"/>
            <a:ext cx="3874643" cy="3683316"/>
          </a:xfrm>
          <a:prstGeom prst="roundRect">
            <a:avLst>
              <a:gd name="adj" fmla="val 7137"/>
            </a:avLst>
          </a:prstGeom>
          <a:solidFill>
            <a:schemeClr val="bg1"/>
          </a:solidFill>
          <a:ln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tlCol="0" anchor="ctr"/>
          <a:lstStyle/>
          <a:p>
            <a:pPr fontAlgn="base"/>
            <a:r>
              <a:rPr lang="ru-RU" sz="1200" b="1" dirty="0">
                <a:solidFill>
                  <a:srgbClr val="00B3B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 компании: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1"/>
                </a:solidFill>
              </a:rPr>
              <a:t>Основана в 1993 году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  <a:r>
              <a:rPr lang="ru-RU" sz="1200" dirty="0">
                <a:solidFill>
                  <a:schemeClr val="tx1"/>
                </a:solidFill>
              </a:rPr>
              <a:t>— одна из крупнейших российских компаний, занимающаяся разработкой и производством доверенных платформ с интегрированными средствами защиты информации, созданием на их основе программно-аппаратных комплексов, адаптированных под нужды заказчиков, а также  внедрением инфраструктурных решений.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Производство полного цикла;</a:t>
            </a:r>
            <a:endParaRPr lang="ru-RU" sz="1200" dirty="0">
              <a:solidFill>
                <a:schemeClr val="tx1"/>
              </a:solidFill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Оборудование из реестра;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Средний ценовой сегмент;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Сервисное покрытие по всей территории РФ;</a:t>
            </a:r>
            <a:r>
              <a:rPr lang="en-US" sz="1200" dirty="0">
                <a:solidFill>
                  <a:prstClr val="black"/>
                </a:solidFill>
              </a:rPr>
              <a:t> </a:t>
            </a:r>
          </a:p>
          <a:p>
            <a:pPr marL="285750" lvl="0" indent="-285750" defTabSz="622300">
              <a:spcBef>
                <a:spcPct val="0"/>
              </a:spcBef>
              <a:spcAft>
                <a:spcPct val="35000"/>
              </a:spcAft>
              <a:buClr>
                <a:srgbClr val="00B3B9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prstClr val="black"/>
                </a:solidFill>
              </a:rPr>
              <a:t>Уникальные характеристики оборудования; 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8" name="Picture 2" descr="https://quiz.maksoft.ru/wp-content/uploads/2021/07/kraftway.png">
            <a:extLst>
              <a:ext uri="{FF2B5EF4-FFF2-40B4-BE49-F238E27FC236}">
                <a16:creationId xmlns:a16="http://schemas.microsoft.com/office/drawing/2014/main" id="{59D7B897-CB84-4740-BBDB-EAE5F58444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3" t="34872" r="11956" b="32122"/>
          <a:stretch/>
        </p:blipFill>
        <p:spPr bwMode="auto">
          <a:xfrm>
            <a:off x="570136" y="138437"/>
            <a:ext cx="3020410" cy="66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омпетенции_24-04-04.png">
            <a:extLst>
              <a:ext uri="{FF2B5EF4-FFF2-40B4-BE49-F238E27FC236}">
                <a16:creationId xmlns:a16="http://schemas.microsoft.com/office/drawing/2014/main" id="{85BA20DD-CF12-40D1-8854-F2CDF52BE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779" y="2177316"/>
            <a:ext cx="8059972" cy="44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040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945D561-7389-41AA-9909-C5AA6612C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17" y="343003"/>
            <a:ext cx="10247091" cy="617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2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886C0E-5E7D-408B-8AA1-E6AE351F5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026" y="913861"/>
            <a:ext cx="1757254" cy="163926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5460506-3EE2-4FDF-9242-66D8F47BC567}"/>
              </a:ext>
            </a:extLst>
          </p:cNvPr>
          <p:cNvSpPr/>
          <p:nvPr/>
        </p:nvSpPr>
        <p:spPr>
          <a:xfrm>
            <a:off x="503427" y="22993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Комплексный подход</a:t>
            </a:r>
            <a:br>
              <a:rPr lang="ru-RU" sz="2800" b="1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к развитию инфраструктуры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E2B403F-BB98-471A-9AD2-71A046EFB745}"/>
              </a:ext>
            </a:extLst>
          </p:cNvPr>
          <p:cNvSpPr/>
          <p:nvPr/>
        </p:nvSpPr>
        <p:spPr>
          <a:xfrm>
            <a:off x="503427" y="1693326"/>
            <a:ext cx="11048793" cy="1620311"/>
          </a:xfrm>
          <a:prstGeom prst="roundRect">
            <a:avLst>
              <a:gd name="adj" fmla="val 9154"/>
            </a:avLst>
          </a:prstGeom>
          <a:gradFill flip="none" rotWithShape="1">
            <a:gsLst>
              <a:gs pos="0">
                <a:srgbClr val="00B0BD">
                  <a:shade val="30000"/>
                  <a:satMod val="115000"/>
                </a:srgbClr>
              </a:gs>
              <a:gs pos="50000">
                <a:srgbClr val="00B0BD">
                  <a:shade val="67500"/>
                  <a:satMod val="115000"/>
                </a:srgbClr>
              </a:gs>
              <a:gs pos="100000">
                <a:srgbClr val="00B0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7FD1998-C964-4277-9909-F3DDCE0F25BD}"/>
              </a:ext>
            </a:extLst>
          </p:cNvPr>
          <p:cNvSpPr/>
          <p:nvPr/>
        </p:nvSpPr>
        <p:spPr>
          <a:xfrm>
            <a:off x="503427" y="3924302"/>
            <a:ext cx="5322770" cy="1905002"/>
          </a:xfrm>
          <a:prstGeom prst="roundRect">
            <a:avLst>
              <a:gd name="adj" fmla="val 9154"/>
            </a:avLst>
          </a:prstGeom>
          <a:gradFill flip="none" rotWithShape="1">
            <a:gsLst>
              <a:gs pos="0">
                <a:srgbClr val="00B0BD">
                  <a:shade val="30000"/>
                  <a:satMod val="115000"/>
                </a:srgbClr>
              </a:gs>
              <a:gs pos="50000">
                <a:srgbClr val="00B0BD">
                  <a:shade val="67500"/>
                  <a:satMod val="115000"/>
                </a:srgbClr>
              </a:gs>
              <a:gs pos="100000">
                <a:srgbClr val="00B0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B73BAAF-D174-4492-8F29-35E6658E36D2}"/>
              </a:ext>
            </a:extLst>
          </p:cNvPr>
          <p:cNvSpPr/>
          <p:nvPr/>
        </p:nvSpPr>
        <p:spPr>
          <a:xfrm>
            <a:off x="503427" y="1335365"/>
            <a:ext cx="2492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Импортозамещение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AB24C75-531F-47FD-8BFF-FBE958FEC32F}"/>
              </a:ext>
            </a:extLst>
          </p:cNvPr>
          <p:cNvSpPr/>
          <p:nvPr/>
        </p:nvSpPr>
        <p:spPr>
          <a:xfrm>
            <a:off x="503427" y="3577711"/>
            <a:ext cx="1334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Миграция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D517719-B9FA-4BAE-ADE8-E5A73202C4C8}"/>
              </a:ext>
            </a:extLst>
          </p:cNvPr>
          <p:cNvSpPr/>
          <p:nvPr/>
        </p:nvSpPr>
        <p:spPr>
          <a:xfrm>
            <a:off x="6229450" y="3924302"/>
            <a:ext cx="5322770" cy="1905002"/>
          </a:xfrm>
          <a:prstGeom prst="roundRect">
            <a:avLst>
              <a:gd name="adj" fmla="val 9154"/>
            </a:avLst>
          </a:prstGeom>
          <a:gradFill flip="none" rotWithShape="1">
            <a:gsLst>
              <a:gs pos="0">
                <a:srgbClr val="00B0BD">
                  <a:shade val="30000"/>
                  <a:satMod val="115000"/>
                </a:srgbClr>
              </a:gs>
              <a:gs pos="50000">
                <a:srgbClr val="00B0BD">
                  <a:shade val="67500"/>
                  <a:satMod val="115000"/>
                </a:srgbClr>
              </a:gs>
              <a:gs pos="100000">
                <a:srgbClr val="00B0BD">
                  <a:shade val="100000"/>
                  <a:satMod val="115000"/>
                </a:srgbClr>
              </a:gs>
            </a:gsLst>
            <a:lin ang="10800000" scaled="1"/>
            <a:tileRect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60B27F4-B429-4554-8EAB-2EBABDEA48F9}"/>
              </a:ext>
            </a:extLst>
          </p:cNvPr>
          <p:cNvSpPr/>
          <p:nvPr/>
        </p:nvSpPr>
        <p:spPr>
          <a:xfrm>
            <a:off x="6229450" y="3577711"/>
            <a:ext cx="4861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Комплексные решения задач заказчиков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1C45A95-8785-4385-92E1-0D92AB56E385}"/>
              </a:ext>
            </a:extLst>
          </p:cNvPr>
          <p:cNvSpPr/>
          <p:nvPr/>
        </p:nvSpPr>
        <p:spPr>
          <a:xfrm>
            <a:off x="639780" y="1900329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Реализация стратегий по переходу на отечественное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rgbClr val="00B3B9"/>
              </a:buClr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оборудование и их финансирование</a:t>
            </a:r>
            <a:br>
              <a:rPr lang="en-US" sz="13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13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Подбор и адаптация ИТ-оборудования в существующих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rgbClr val="00B3B9"/>
              </a:buClr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информационных системах</a:t>
            </a:r>
            <a:br>
              <a:rPr lang="en-US" sz="1300" dirty="0">
                <a:solidFill>
                  <a:schemeClr val="bg1">
                    <a:lumMod val="95000"/>
                  </a:schemeClr>
                </a:solidFill>
              </a:rPr>
            </a:br>
            <a:endParaRPr lang="ru-RU" sz="1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E55CC08-E88B-4EDC-979E-5F702854CC96}"/>
              </a:ext>
            </a:extLst>
          </p:cNvPr>
          <p:cNvSpPr/>
          <p:nvPr/>
        </p:nvSpPr>
        <p:spPr>
          <a:xfrm>
            <a:off x="6027823" y="1906791"/>
            <a:ext cx="6096000" cy="9387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B3B9"/>
              </a:buClr>
            </a:pPr>
            <a:r>
              <a:rPr lang="ru-RU" sz="12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2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Поставка оборудования для создания и расширения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rgbClr val="00B3B9"/>
              </a:buClr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 КИИ заказчиков</a:t>
            </a:r>
          </a:p>
          <a:p>
            <a:pPr>
              <a:buClr>
                <a:srgbClr val="00B3B9"/>
              </a:buClr>
            </a:pPr>
            <a:br>
              <a:rPr lang="en-US" sz="13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Сетевые решения</a:t>
            </a:r>
            <a:endParaRPr lang="ru-RU" sz="13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D677048-2D05-48E4-8675-62E0D34523B9}"/>
              </a:ext>
            </a:extLst>
          </p:cNvPr>
          <p:cNvSpPr/>
          <p:nvPr/>
        </p:nvSpPr>
        <p:spPr>
          <a:xfrm>
            <a:off x="10777649" y="2080976"/>
            <a:ext cx="7745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8AA8FD9-192D-4642-8A73-BDA47B0B75A8}"/>
              </a:ext>
            </a:extLst>
          </p:cNvPr>
          <p:cNvSpPr/>
          <p:nvPr/>
        </p:nvSpPr>
        <p:spPr>
          <a:xfrm>
            <a:off x="639780" y="4087954"/>
            <a:ext cx="6096000" cy="1600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Комплексные и локальные проекты по миграции</a:t>
            </a:r>
            <a:br>
              <a:rPr lang="ru-RU" sz="1400" dirty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 иностранных аппаратных решений / «железа»</a:t>
            </a: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Аудит ИТ-систем</a:t>
            </a: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Подбор отечественных решений, 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Clr>
                <a:srgbClr val="00B3B9"/>
              </a:buClr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  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отвечающих высоким стандартам качества</a:t>
            </a: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Осуществление бесшовного перехода</a:t>
            </a: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Сокращение издержек и рисков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FE0B113-B5AB-42B1-8B48-90C2E08474F7}"/>
              </a:ext>
            </a:extLst>
          </p:cNvPr>
          <p:cNvSpPr/>
          <p:nvPr/>
        </p:nvSpPr>
        <p:spPr>
          <a:xfrm>
            <a:off x="4994476" y="4576321"/>
            <a:ext cx="7745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ru-RU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ED0224B-3553-42C8-9E9A-10012C78A7A4}"/>
              </a:ext>
            </a:extLst>
          </p:cNvPr>
          <p:cNvSpPr/>
          <p:nvPr/>
        </p:nvSpPr>
        <p:spPr>
          <a:xfrm>
            <a:off x="6505575" y="4089683"/>
            <a:ext cx="6096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Программно-Аппаратные комплексы (ПАК)</a:t>
            </a:r>
          </a:p>
          <a:p>
            <a:pPr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Автоматизация бизнес-процессов</a:t>
            </a:r>
          </a:p>
          <a:p>
            <a:pPr>
              <a:spcAft>
                <a:spcPts val="0"/>
              </a:spcAft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Обеспечение надежного хранения и защиты данных</a:t>
            </a:r>
          </a:p>
          <a:p>
            <a:pPr>
              <a:spcAft>
                <a:spcPts val="0"/>
              </a:spcAft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Предотвращение несанкционированного доступа</a:t>
            </a:r>
          </a:p>
          <a:p>
            <a:pPr>
              <a:spcAft>
                <a:spcPts val="0"/>
              </a:spcAft>
              <a:buClr>
                <a:srgbClr val="00B3B9"/>
              </a:buClr>
            </a:pPr>
            <a:r>
              <a:rPr lang="ru-RU" sz="1400" b="1" dirty="0">
                <a:solidFill>
                  <a:schemeClr val="bg1">
                    <a:lumMod val="95000"/>
                  </a:schemeClr>
                </a:solidFill>
              </a:rPr>
              <a:t>•</a:t>
            </a:r>
            <a:r>
              <a:rPr lang="ru-RU" sz="1400" b="1" dirty="0">
                <a:solidFill>
                  <a:srgbClr val="00B0BD"/>
                </a:solidFill>
              </a:rPr>
              <a:t> </a:t>
            </a:r>
            <a:r>
              <a:rPr lang="ru-RU" sz="1400" dirty="0">
                <a:solidFill>
                  <a:schemeClr val="bg1">
                    <a:lumMod val="95000"/>
                  </a:schemeClr>
                </a:solidFill>
              </a:rPr>
              <a:t>Проектирование и поставка ЦОД, мини ЦОД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A07D500-649E-4261-A888-C000CB0BBEB7}"/>
              </a:ext>
            </a:extLst>
          </p:cNvPr>
          <p:cNvSpPr/>
          <p:nvPr/>
        </p:nvSpPr>
        <p:spPr>
          <a:xfrm>
            <a:off x="10777648" y="4619272"/>
            <a:ext cx="77457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ru-RU" sz="80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9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30B09DE-3AF7-461E-9977-1BC9D15E85AB}"/>
              </a:ext>
            </a:extLst>
          </p:cNvPr>
          <p:cNvSpPr/>
          <p:nvPr/>
        </p:nvSpPr>
        <p:spPr>
          <a:xfrm>
            <a:off x="817381" y="1954816"/>
            <a:ext cx="7846656" cy="844964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B0BD"/>
                </a:solidFill>
              </a:rPr>
              <a:t>Оборудование для пилотирования</a:t>
            </a:r>
          </a:p>
          <a:p>
            <a:r>
              <a:rPr lang="ru-RU" sz="1400" dirty="0"/>
              <a:t>Более 200 пилотов в год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B4143A94-7661-4D62-940F-4B3617CFE23D}"/>
              </a:ext>
            </a:extLst>
          </p:cNvPr>
          <p:cNvSpPr/>
          <p:nvPr/>
        </p:nvSpPr>
        <p:spPr>
          <a:xfrm>
            <a:off x="795590" y="2941226"/>
            <a:ext cx="7846656" cy="844964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B0BD"/>
                </a:solidFill>
              </a:rPr>
              <a:t>Более 40+ инженеров</a:t>
            </a:r>
            <a:br>
              <a:rPr lang="ru-RU" dirty="0"/>
            </a:br>
            <a:r>
              <a:rPr lang="ru-RU" sz="1400" dirty="0"/>
              <a:t>имеющих 130+ сертификатов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E291ABE-DB85-4282-95D8-824DCF1C1E98}"/>
              </a:ext>
            </a:extLst>
          </p:cNvPr>
          <p:cNvSpPr/>
          <p:nvPr/>
        </p:nvSpPr>
        <p:spPr>
          <a:xfrm>
            <a:off x="795590" y="968406"/>
            <a:ext cx="7846656" cy="844964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err="1">
                <a:solidFill>
                  <a:srgbClr val="00B0BD"/>
                </a:solidFill>
              </a:rPr>
              <a:t>Демолаборатория</a:t>
            </a:r>
            <a:endParaRPr lang="ru-RU" sz="1600" b="1" dirty="0">
              <a:solidFill>
                <a:srgbClr val="00B0BD"/>
              </a:solidFill>
            </a:endParaRPr>
          </a:p>
          <a:p>
            <a:r>
              <a:rPr lang="ru-RU" sz="1400" dirty="0"/>
              <a:t>Демонстрация самых актуальных</a:t>
            </a:r>
            <a:r>
              <a:rPr lang="en-US" sz="1400" dirty="0"/>
              <a:t> </a:t>
            </a:r>
            <a:r>
              <a:rPr lang="ru-RU" sz="1400" dirty="0"/>
              <a:t>технологий на </a:t>
            </a:r>
            <a:r>
              <a:rPr lang="ru-RU" sz="1400" dirty="0" err="1"/>
              <a:t>online</a:t>
            </a:r>
            <a:r>
              <a:rPr lang="ru-RU" sz="1400" dirty="0"/>
              <a:t> и </a:t>
            </a:r>
            <a:r>
              <a:rPr lang="ru-RU" sz="1400" dirty="0" err="1"/>
              <a:t>offline-демостендах</a:t>
            </a:r>
            <a:endParaRPr lang="ru-RU" sz="1400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DAB8AA6-0AE8-4037-922F-C85E64FC36D9}"/>
              </a:ext>
            </a:extLst>
          </p:cNvPr>
          <p:cNvSpPr/>
          <p:nvPr/>
        </p:nvSpPr>
        <p:spPr>
          <a:xfrm>
            <a:off x="817381" y="3927061"/>
            <a:ext cx="7846656" cy="844964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B0BD"/>
                </a:solidFill>
              </a:rPr>
              <a:t>Техподдержка 1 и 2 линии</a:t>
            </a:r>
          </a:p>
          <a:p>
            <a:r>
              <a:rPr lang="ru-RU" sz="1400" dirty="0">
                <a:solidFill>
                  <a:schemeClr val="bg1"/>
                </a:solidFill>
              </a:rPr>
              <a:t>Более 300 </a:t>
            </a:r>
            <a:r>
              <a:rPr lang="ru-RU" sz="1400" dirty="0" err="1">
                <a:solidFill>
                  <a:schemeClr val="bg1"/>
                </a:solidFill>
              </a:rPr>
              <a:t>тикетов</a:t>
            </a:r>
            <a:r>
              <a:rPr lang="ru-RU" sz="1400" dirty="0">
                <a:solidFill>
                  <a:schemeClr val="bg1"/>
                </a:solidFill>
              </a:rPr>
              <a:t> в год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A2AF61DD-2E2F-4183-981D-45483D30D234}"/>
              </a:ext>
            </a:extLst>
          </p:cNvPr>
          <p:cNvSpPr/>
          <p:nvPr/>
        </p:nvSpPr>
        <p:spPr>
          <a:xfrm>
            <a:off x="817381" y="4946857"/>
            <a:ext cx="7846656" cy="844964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00B0BD"/>
                </a:solidFill>
              </a:rPr>
              <a:t>Компетенции по 12</a:t>
            </a:r>
            <a:br>
              <a:rPr lang="ru-RU" b="1" dirty="0">
                <a:solidFill>
                  <a:srgbClr val="00B0BD"/>
                </a:solidFill>
              </a:rPr>
            </a:br>
            <a:r>
              <a:rPr lang="ru-RU" b="1" dirty="0">
                <a:solidFill>
                  <a:srgbClr val="00B0BD"/>
                </a:solidFill>
              </a:rPr>
              <a:t>технологическим практикам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BA35DF82-0C49-4080-B0AB-A86B3E277E77}"/>
              </a:ext>
            </a:extLst>
          </p:cNvPr>
          <p:cNvSpPr/>
          <p:nvPr/>
        </p:nvSpPr>
        <p:spPr>
          <a:xfrm>
            <a:off x="9420225" y="4384261"/>
            <a:ext cx="1866900" cy="1423228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750" b="1" dirty="0"/>
              <a:t>INFORMATIONSECURITY</a:t>
            </a:r>
            <a:br>
              <a:rPr lang="en-US" dirty="0"/>
            </a:br>
            <a:r>
              <a:rPr lang="ru-RU" sz="1200" dirty="0"/>
              <a:t>Информационная безопасность</a:t>
            </a:r>
            <a:endParaRPr lang="ru-RU" dirty="0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310550F7-34CC-4A4D-BE60-5A7B1796885D}"/>
              </a:ext>
            </a:extLst>
          </p:cNvPr>
          <p:cNvSpPr/>
          <p:nvPr/>
        </p:nvSpPr>
        <p:spPr>
          <a:xfrm>
            <a:off x="9420225" y="2641945"/>
            <a:ext cx="1866900" cy="1423228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SOFTWARE</a:t>
            </a:r>
            <a:br>
              <a:rPr lang="en-US" dirty="0"/>
            </a:br>
            <a:r>
              <a:rPr lang="ru-RU" sz="1200" dirty="0"/>
              <a:t>Программное обеспечение</a:t>
            </a:r>
            <a:endParaRPr lang="ru-RU" dirty="0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82F29235-AC21-4CCC-918F-286C03E0610C}"/>
              </a:ext>
            </a:extLst>
          </p:cNvPr>
          <p:cNvSpPr/>
          <p:nvPr/>
        </p:nvSpPr>
        <p:spPr>
          <a:xfrm>
            <a:off x="9420225" y="968307"/>
            <a:ext cx="1866900" cy="1423228"/>
          </a:xfrm>
          <a:prstGeom prst="roundRect">
            <a:avLst>
              <a:gd name="adj" fmla="val 9627"/>
            </a:avLst>
          </a:prstGeom>
          <a:solidFill>
            <a:schemeClr val="bg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/>
              <a:t>HARDWARE</a:t>
            </a:r>
          </a:p>
          <a:p>
            <a:pPr algn="just"/>
            <a:r>
              <a:rPr lang="ru-RU" sz="1200" dirty="0"/>
              <a:t>Аппаратное обеспечение</a:t>
            </a:r>
            <a:endParaRPr lang="ru-RU" sz="110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4F55650A-5995-4506-A046-3C051B6741FE}"/>
              </a:ext>
            </a:extLst>
          </p:cNvPr>
          <p:cNvCxnSpPr>
            <a:cxnSpLocks/>
          </p:cNvCxnSpPr>
          <p:nvPr/>
        </p:nvCxnSpPr>
        <p:spPr>
          <a:xfrm flipV="1">
            <a:off x="9057001" y="973070"/>
            <a:ext cx="0" cy="4834419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2044DC9-F679-4E1C-A1F4-B963212C6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978" y="2042923"/>
            <a:ext cx="276225" cy="27622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B0C5AB2-B5FC-484B-BE49-BBAB880D5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7" y="3691887"/>
            <a:ext cx="276225" cy="27622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0DBB4C2-3253-4484-9504-AE5D1E6E9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8" y="5467280"/>
            <a:ext cx="276225" cy="27622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4A5D5BA-35C4-4196-8A93-969729A1C00D}"/>
              </a:ext>
            </a:extLst>
          </p:cNvPr>
          <p:cNvSpPr/>
          <p:nvPr/>
        </p:nvSpPr>
        <p:spPr>
          <a:xfrm>
            <a:off x="795590" y="426850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Технические возможности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AE3816D9-1AA7-4302-95EF-9DB3081DB6E1}"/>
              </a:ext>
            </a:extLst>
          </p:cNvPr>
          <p:cNvSpPr/>
          <p:nvPr/>
        </p:nvSpPr>
        <p:spPr>
          <a:xfrm>
            <a:off x="8162628" y="1192900"/>
            <a:ext cx="479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DAB08916-9AB6-4E52-B747-74E2F767ED16}"/>
              </a:ext>
            </a:extLst>
          </p:cNvPr>
          <p:cNvSpPr/>
          <p:nvPr/>
        </p:nvSpPr>
        <p:spPr>
          <a:xfrm>
            <a:off x="8155963" y="2182360"/>
            <a:ext cx="479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prstClr val="white">
                    <a:lumMod val="95000"/>
                  </a:prstClr>
                </a:solidFill>
              </a:rPr>
              <a:t>2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E55BED82-81AA-479F-9DE9-5ED0CF6AFF60}"/>
              </a:ext>
            </a:extLst>
          </p:cNvPr>
          <p:cNvSpPr/>
          <p:nvPr/>
        </p:nvSpPr>
        <p:spPr>
          <a:xfrm>
            <a:off x="8155963" y="3165720"/>
            <a:ext cx="479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prstClr val="white">
                    <a:lumMod val="95000"/>
                  </a:prstClr>
                </a:solidFill>
              </a:rPr>
              <a:t>3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67CC835B-6D46-41D5-88FE-BFD169A97B27}"/>
              </a:ext>
            </a:extLst>
          </p:cNvPr>
          <p:cNvSpPr/>
          <p:nvPr/>
        </p:nvSpPr>
        <p:spPr>
          <a:xfrm>
            <a:off x="8162628" y="4151555"/>
            <a:ext cx="479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prstClr val="white">
                    <a:lumMod val="95000"/>
                  </a:prstClr>
                </a:solidFill>
              </a:rPr>
              <a:t>4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F983D917-212E-4623-A0E1-5FD51787FC93}"/>
              </a:ext>
            </a:extLst>
          </p:cNvPr>
          <p:cNvSpPr/>
          <p:nvPr/>
        </p:nvSpPr>
        <p:spPr>
          <a:xfrm>
            <a:off x="8162628" y="5171351"/>
            <a:ext cx="4796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>
                <a:solidFill>
                  <a:prstClr val="white">
                    <a:lumMod val="95000"/>
                  </a:prst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66409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Заголовок 1"/>
          <p:cNvSpPr txBox="1"/>
          <p:nvPr/>
        </p:nvSpPr>
        <p:spPr>
          <a:xfrm>
            <a:off x="490922" y="346929"/>
            <a:ext cx="8091111" cy="911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Основные этапы проекта</a:t>
            </a:r>
          </a:p>
          <a:p>
            <a:pPr>
              <a:lnSpc>
                <a:spcPct val="90000"/>
              </a:lnSpc>
              <a:defRPr sz="28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 </a:t>
            </a:r>
          </a:p>
        </p:txBody>
      </p:sp>
      <p:sp>
        <p:nvSpPr>
          <p:cNvPr id="1410" name="TextBox 2"/>
          <p:cNvSpPr txBox="1"/>
          <p:nvPr/>
        </p:nvSpPr>
        <p:spPr>
          <a:xfrm>
            <a:off x="454923" y="6088260"/>
            <a:ext cx="9305206" cy="370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>
                <a:solidFill>
                  <a:srgbClr val="00B0BD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* - услуги, бесплатные для партнёров</a:t>
            </a:r>
          </a:p>
        </p:txBody>
      </p:sp>
      <p:grpSp>
        <p:nvGrpSpPr>
          <p:cNvPr id="1413" name="Прямоугольник 25"/>
          <p:cNvGrpSpPr/>
          <p:nvPr/>
        </p:nvGrpSpPr>
        <p:grpSpPr>
          <a:xfrm>
            <a:off x="5955076" y="2738299"/>
            <a:ext cx="1794537" cy="2978976"/>
            <a:chOff x="0" y="0"/>
            <a:chExt cx="1794536" cy="2978974"/>
          </a:xfrm>
        </p:grpSpPr>
        <p:sp>
          <p:nvSpPr>
            <p:cNvPr id="1411" name="Закругленный прямоугольник"/>
            <p:cNvSpPr/>
            <p:nvPr/>
          </p:nvSpPr>
          <p:spPr>
            <a:xfrm>
              <a:off x="0" y="0"/>
              <a:ext cx="1794537" cy="2978975"/>
            </a:xfrm>
            <a:prstGeom prst="roundRect">
              <a:avLst>
                <a:gd name="adj" fmla="val 11062"/>
              </a:avLst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25490">
                <a:defRPr sz="1400" b="1"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12" name="Аудит имеющейся Инфраструктуры…"/>
            <p:cNvSpPr/>
            <p:nvPr/>
          </p:nvSpPr>
          <p:spPr>
            <a:xfrm>
              <a:off x="94142" y="1489487"/>
              <a:ext cx="160625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 defTabSz="925490">
                <a:defRPr sz="1300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Аудит имеющейся Инфраструктуры</a:t>
              </a:r>
              <a:br/>
              <a:endParaRPr/>
            </a:p>
            <a:p>
              <a:pPr defTabSz="925490">
                <a:defRPr sz="1300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Проектирование</a:t>
              </a:r>
            </a:p>
            <a:p>
              <a:pPr defTabSz="925490">
                <a:defRPr sz="1300">
                  <a:latin typeface="Segoe UI"/>
                  <a:ea typeface="Segoe UI"/>
                  <a:cs typeface="Segoe UI"/>
                  <a:sym typeface="Segoe UI"/>
                </a:defRPr>
              </a:pPr>
              <a:br/>
              <a:r>
                <a:t>Разработка документации </a:t>
              </a:r>
              <a:br/>
              <a:r>
                <a:t>к проекту (ТЗ, ПМИ, инструкции, Пояснительные записки) </a:t>
              </a:r>
            </a:p>
          </p:txBody>
        </p:sp>
      </p:grpSp>
      <p:grpSp>
        <p:nvGrpSpPr>
          <p:cNvPr id="1416" name="Прямоугольник 27"/>
          <p:cNvGrpSpPr/>
          <p:nvPr/>
        </p:nvGrpSpPr>
        <p:grpSpPr>
          <a:xfrm>
            <a:off x="2099695" y="3819194"/>
            <a:ext cx="1571331" cy="1898083"/>
            <a:chOff x="0" y="0"/>
            <a:chExt cx="1571330" cy="1898082"/>
          </a:xfrm>
        </p:grpSpPr>
        <p:sp>
          <p:nvSpPr>
            <p:cNvPr id="1414" name="Закругленный прямоугольник"/>
            <p:cNvSpPr/>
            <p:nvPr/>
          </p:nvSpPr>
          <p:spPr>
            <a:xfrm>
              <a:off x="-1" y="0"/>
              <a:ext cx="1571332" cy="1898083"/>
            </a:xfrm>
            <a:prstGeom prst="roundRect">
              <a:avLst>
                <a:gd name="adj" fmla="val 8094"/>
              </a:avLst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25490">
                <a:defRPr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15" name="Демостенд наполненный данными  и сценариями использования"/>
            <p:cNvSpPr txBox="1"/>
            <p:nvPr/>
          </p:nvSpPr>
          <p:spPr>
            <a:xfrm>
              <a:off x="73250" y="400788"/>
              <a:ext cx="1424830" cy="109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 defTabSz="925490">
                <a:defRPr sz="12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Демостенд, наполненный данными </a:t>
              </a:r>
              <a:br/>
              <a:r>
                <a:t>и сценариями использования</a:t>
              </a:r>
            </a:p>
          </p:txBody>
        </p:sp>
      </p:grpSp>
      <p:grpSp>
        <p:nvGrpSpPr>
          <p:cNvPr id="1419" name="Прямоугольник 28"/>
          <p:cNvGrpSpPr/>
          <p:nvPr/>
        </p:nvGrpSpPr>
        <p:grpSpPr>
          <a:xfrm>
            <a:off x="7897493" y="2142624"/>
            <a:ext cx="1760474" cy="3563254"/>
            <a:chOff x="0" y="0"/>
            <a:chExt cx="1760472" cy="3563253"/>
          </a:xfrm>
        </p:grpSpPr>
        <p:sp>
          <p:nvSpPr>
            <p:cNvPr id="1417" name="Закругленный прямоугольник"/>
            <p:cNvSpPr/>
            <p:nvPr/>
          </p:nvSpPr>
          <p:spPr>
            <a:xfrm>
              <a:off x="0" y="-1"/>
              <a:ext cx="1760473" cy="3563254"/>
            </a:xfrm>
            <a:prstGeom prst="roundRect">
              <a:avLst>
                <a:gd name="adj" fmla="val 8335"/>
              </a:avLst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25490">
                <a:spcBef>
                  <a:spcPts val="1000"/>
                </a:spcBef>
                <a:defRPr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18" name="Готовы браться  за сложные, комплексные проекты  с внедрением сразу нескольких продуктов"/>
            <p:cNvSpPr txBox="1"/>
            <p:nvPr/>
          </p:nvSpPr>
          <p:spPr>
            <a:xfrm>
              <a:off x="78977" y="674574"/>
              <a:ext cx="1602519" cy="2214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 defTabSz="925490">
                <a:spcBef>
                  <a:spcPts val="1000"/>
                </a:spcBef>
                <a:defRPr sz="14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  <a:p>
              <a:pPr defTabSz="925490">
                <a:spcBef>
                  <a:spcPts val="1000"/>
                </a:spcBef>
                <a:defRPr sz="1400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Готовы браться </a:t>
              </a:r>
              <a:br/>
              <a:r>
                <a:t>за сложные комплексные проекты </a:t>
              </a:r>
              <a:br/>
              <a:r>
                <a:t>с внедрением сразу нескольких продуктов</a:t>
              </a:r>
            </a:p>
          </p:txBody>
        </p:sp>
      </p:grpSp>
      <p:grpSp>
        <p:nvGrpSpPr>
          <p:cNvPr id="1422" name="Прямоугольник 29"/>
          <p:cNvGrpSpPr/>
          <p:nvPr/>
        </p:nvGrpSpPr>
        <p:grpSpPr>
          <a:xfrm>
            <a:off x="527606" y="4335507"/>
            <a:ext cx="1424208" cy="1381768"/>
            <a:chOff x="0" y="0"/>
            <a:chExt cx="1424206" cy="1381767"/>
          </a:xfrm>
        </p:grpSpPr>
        <p:sp>
          <p:nvSpPr>
            <p:cNvPr id="1420" name="Закругленный прямоугольник"/>
            <p:cNvSpPr/>
            <p:nvPr/>
          </p:nvSpPr>
          <p:spPr>
            <a:xfrm>
              <a:off x="0" y="-1"/>
              <a:ext cx="1424207" cy="1381769"/>
            </a:xfrm>
            <a:prstGeom prst="roundRect">
              <a:avLst>
                <a:gd name="adj" fmla="val 10711"/>
              </a:avLst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25490">
                <a:spcBef>
                  <a:spcPts val="1000"/>
                </a:spcBef>
                <a:defRPr sz="14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21" name="Проводится профильной командой."/>
            <p:cNvSpPr/>
            <p:nvPr/>
          </p:nvSpPr>
          <p:spPr>
            <a:xfrm>
              <a:off x="97348" y="690883"/>
              <a:ext cx="122951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 defTabSz="925490">
                <a:spcBef>
                  <a:spcPts val="1000"/>
                </a:spcBef>
                <a:defRPr sz="12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  <a:p>
              <a:pPr defTabSz="925490">
                <a:spcBef>
                  <a:spcPts val="1000"/>
                </a:spcBef>
                <a:defRPr sz="12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Проводится профильной командой</a:t>
              </a:r>
              <a:br/>
              <a:endParaRPr/>
            </a:p>
          </p:txBody>
        </p:sp>
      </p:grpSp>
      <p:grpSp>
        <p:nvGrpSpPr>
          <p:cNvPr id="1425" name="Прямоугольник 30"/>
          <p:cNvGrpSpPr/>
          <p:nvPr/>
        </p:nvGrpSpPr>
        <p:grpSpPr>
          <a:xfrm>
            <a:off x="3818906" y="3232054"/>
            <a:ext cx="1988289" cy="2485224"/>
            <a:chOff x="0" y="0"/>
            <a:chExt cx="1988287" cy="2485222"/>
          </a:xfrm>
        </p:grpSpPr>
        <p:sp>
          <p:nvSpPr>
            <p:cNvPr id="1423" name="Закругленный прямоугольник"/>
            <p:cNvSpPr/>
            <p:nvPr/>
          </p:nvSpPr>
          <p:spPr>
            <a:xfrm>
              <a:off x="0" y="0"/>
              <a:ext cx="1988288" cy="2485223"/>
            </a:xfrm>
            <a:prstGeom prst="roundRect">
              <a:avLst>
                <a:gd name="adj" fmla="val 11657"/>
              </a:avLst>
            </a:pr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 sz="14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24" name="Возможность проведения бесплатного пилота с ограничениями или платного  без ограничений по функционалу"/>
            <p:cNvSpPr txBox="1"/>
            <p:nvPr/>
          </p:nvSpPr>
          <p:spPr>
            <a:xfrm>
              <a:off x="121884" y="307009"/>
              <a:ext cx="1744520" cy="1871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>
                <a:defRPr sz="14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Возможность проведения бесплатного пилота</a:t>
              </a:r>
              <a:br/>
              <a:r>
                <a:t>с ограничениями или платного </a:t>
              </a:r>
              <a:br/>
              <a:r>
                <a:t>без ограничений по функционалу</a:t>
              </a:r>
            </a:p>
          </p:txBody>
        </p:sp>
      </p:grpSp>
      <p:sp>
        <p:nvSpPr>
          <p:cNvPr id="1426" name="Прямоугольник 31"/>
          <p:cNvSpPr txBox="1"/>
          <p:nvPr/>
        </p:nvSpPr>
        <p:spPr>
          <a:xfrm>
            <a:off x="7887672" y="1813010"/>
            <a:ext cx="160233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Внедрение</a:t>
            </a:r>
          </a:p>
        </p:txBody>
      </p:sp>
      <p:sp>
        <p:nvSpPr>
          <p:cNvPr id="1427" name="Прямоугольник 32"/>
          <p:cNvSpPr txBox="1"/>
          <p:nvPr/>
        </p:nvSpPr>
        <p:spPr>
          <a:xfrm>
            <a:off x="527606" y="4012341"/>
            <a:ext cx="102964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Пресейл*</a:t>
            </a:r>
          </a:p>
        </p:txBody>
      </p:sp>
      <p:sp>
        <p:nvSpPr>
          <p:cNvPr id="1428" name="Прямоугольник 35"/>
          <p:cNvSpPr txBox="1"/>
          <p:nvPr/>
        </p:nvSpPr>
        <p:spPr>
          <a:xfrm>
            <a:off x="6009099" y="2179172"/>
            <a:ext cx="1794533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Проработка архитектуры </a:t>
            </a:r>
          </a:p>
        </p:txBody>
      </p:sp>
      <p:sp>
        <p:nvSpPr>
          <p:cNvPr id="1429" name="Прямоугольник 36"/>
          <p:cNvSpPr txBox="1"/>
          <p:nvPr/>
        </p:nvSpPr>
        <p:spPr>
          <a:xfrm>
            <a:off x="2127143" y="3533466"/>
            <a:ext cx="1671848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Демонстрация*</a:t>
            </a:r>
          </a:p>
        </p:txBody>
      </p:sp>
      <p:grpSp>
        <p:nvGrpSpPr>
          <p:cNvPr id="1432" name="Прямоугольник 39"/>
          <p:cNvGrpSpPr/>
          <p:nvPr/>
        </p:nvGrpSpPr>
        <p:grpSpPr>
          <a:xfrm>
            <a:off x="9805847" y="1576509"/>
            <a:ext cx="1826227" cy="4129368"/>
            <a:chOff x="0" y="0"/>
            <a:chExt cx="1826225" cy="4129367"/>
          </a:xfrm>
        </p:grpSpPr>
        <p:sp>
          <p:nvSpPr>
            <p:cNvPr id="1430" name="Закругленный прямоугольник"/>
            <p:cNvSpPr/>
            <p:nvPr/>
          </p:nvSpPr>
          <p:spPr>
            <a:xfrm>
              <a:off x="0" y="0"/>
              <a:ext cx="1826226" cy="4129368"/>
            </a:xfrm>
            <a:prstGeom prst="roundRect">
              <a:avLst>
                <a:gd name="adj" fmla="val 8401"/>
              </a:avLst>
            </a:prstGeom>
            <a:solidFill>
              <a:srgbClr val="00B0B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defTabSz="925490">
                <a:spcBef>
                  <a:spcPts val="1000"/>
                </a:spcBef>
                <a:defRPr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31" name="Поддерживаем систему после внедрения и оказываем первую линию ТП"/>
            <p:cNvSpPr txBox="1"/>
            <p:nvPr/>
          </p:nvSpPr>
          <p:spPr>
            <a:xfrm>
              <a:off x="80935" y="1357682"/>
              <a:ext cx="1664355" cy="141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2000" tIns="72000" rIns="72000" bIns="72000" numCol="1" anchor="ctr">
              <a:spAutoFit/>
            </a:bodyPr>
            <a:lstStyle/>
            <a:p>
              <a:pPr defTabSz="925490">
                <a:spcBef>
                  <a:spcPts val="1000"/>
                </a:spcBef>
                <a:defRPr sz="1200">
                  <a:solidFill>
                    <a:srgbClr val="131524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  <a:p>
              <a:pPr defTabSz="925490">
                <a:spcBef>
                  <a:spcPts val="1000"/>
                </a:spcBef>
                <a:defRPr sz="1200"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Поддерживаем систему после внедрения</a:t>
              </a:r>
              <a:br/>
              <a:r>
                <a:t>и оказываем первую линию ТП</a:t>
              </a:r>
            </a:p>
          </p:txBody>
        </p:sp>
      </p:grpSp>
      <p:sp>
        <p:nvSpPr>
          <p:cNvPr id="1433" name="Прямоугольник 40"/>
          <p:cNvSpPr txBox="1"/>
          <p:nvPr/>
        </p:nvSpPr>
        <p:spPr>
          <a:xfrm>
            <a:off x="9805847" y="1240770"/>
            <a:ext cx="1917696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Сопровождение</a:t>
            </a:r>
          </a:p>
        </p:txBody>
      </p:sp>
      <p:sp>
        <p:nvSpPr>
          <p:cNvPr id="1434" name="Прямоугольник 32"/>
          <p:cNvSpPr txBox="1"/>
          <p:nvPr/>
        </p:nvSpPr>
        <p:spPr>
          <a:xfrm>
            <a:off x="3888270" y="2886102"/>
            <a:ext cx="1029643" cy="2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4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t>Пилот*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0727357-4F23-45B9-A4D1-128015F548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92" y="2733677"/>
            <a:ext cx="2488276" cy="24882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05BEE5-8423-422C-85EC-6DA44625910F}"/>
              </a:ext>
            </a:extLst>
          </p:cNvPr>
          <p:cNvSpPr/>
          <p:nvPr/>
        </p:nvSpPr>
        <p:spPr>
          <a:xfrm>
            <a:off x="495832" y="1684824"/>
            <a:ext cx="4680642" cy="3856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лет</a:t>
            </a:r>
            <a:endParaRPr lang="en-US" sz="26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рынке</a:t>
            </a:r>
            <a:endParaRPr lang="en-US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Оборот 2023 </a:t>
            </a: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 млрд рублей</a:t>
            </a:r>
          </a:p>
          <a:p>
            <a:endParaRPr lang="ru-RU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Заказчики</a:t>
            </a: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39 300 в 2023 году</a:t>
            </a:r>
          </a:p>
          <a:p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представительства</a:t>
            </a:r>
            <a:endParaRPr lang="en-US" sz="26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7 странах</a:t>
            </a:r>
            <a:endParaRPr lang="en-US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379E1-2831-4EF2-82EC-4B268D532DA5}"/>
              </a:ext>
            </a:extLst>
          </p:cNvPr>
          <p:cNvSpPr txBox="1"/>
          <p:nvPr/>
        </p:nvSpPr>
        <p:spPr>
          <a:xfrm>
            <a:off x="6881525" y="1243786"/>
            <a:ext cx="46806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4316DEB-4429-49E3-9918-9375BD4CFAB6}"/>
              </a:ext>
            </a:extLst>
          </p:cNvPr>
          <p:cNvSpPr/>
          <p:nvPr/>
        </p:nvSpPr>
        <p:spPr>
          <a:xfrm>
            <a:off x="885271" y="839448"/>
            <a:ext cx="1731147" cy="8223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  <a:p>
            <a:pPr algn="ctr"/>
            <a:r>
              <a:rPr lang="ru-RU" sz="1400" b="1" dirty="0"/>
              <a:t>Направление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AB4D90-CD99-4203-B919-F036D6B24FAC}"/>
              </a:ext>
            </a:extLst>
          </p:cNvPr>
          <p:cNvSpPr/>
          <p:nvPr/>
        </p:nvSpPr>
        <p:spPr>
          <a:xfrm>
            <a:off x="2660099" y="843775"/>
            <a:ext cx="9085907" cy="8223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Вендоры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4776119-AB2B-413F-AD55-79FD03C03E6E}"/>
              </a:ext>
            </a:extLst>
          </p:cNvPr>
          <p:cNvSpPr/>
          <p:nvPr/>
        </p:nvSpPr>
        <p:spPr>
          <a:xfrm>
            <a:off x="2660101" y="1735371"/>
            <a:ext cx="9036067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496E9EC-2AF1-4CC4-9D5C-19D71F83B8DF}"/>
              </a:ext>
            </a:extLst>
          </p:cNvPr>
          <p:cNvSpPr/>
          <p:nvPr/>
        </p:nvSpPr>
        <p:spPr>
          <a:xfrm>
            <a:off x="2660098" y="2871833"/>
            <a:ext cx="9036066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156E967-DAFE-479C-8A30-2489E17BD645}"/>
              </a:ext>
            </a:extLst>
          </p:cNvPr>
          <p:cNvSpPr/>
          <p:nvPr/>
        </p:nvSpPr>
        <p:spPr>
          <a:xfrm>
            <a:off x="2660099" y="4006558"/>
            <a:ext cx="9036065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05DDE22-AF49-4543-85E1-6AAE624D0353}"/>
              </a:ext>
            </a:extLst>
          </p:cNvPr>
          <p:cNvSpPr/>
          <p:nvPr/>
        </p:nvSpPr>
        <p:spPr>
          <a:xfrm>
            <a:off x="2660098" y="5145643"/>
            <a:ext cx="4972319" cy="107340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966007B-9345-4E7D-9C8B-B8B8667757A8}"/>
              </a:ext>
            </a:extLst>
          </p:cNvPr>
          <p:cNvSpPr/>
          <p:nvPr/>
        </p:nvSpPr>
        <p:spPr>
          <a:xfrm>
            <a:off x="881553" y="1732971"/>
            <a:ext cx="1731147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Серверы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5BFDBDC-8573-43FB-B918-D2621C443D73}"/>
              </a:ext>
            </a:extLst>
          </p:cNvPr>
          <p:cNvSpPr/>
          <p:nvPr/>
        </p:nvSpPr>
        <p:spPr>
          <a:xfrm>
            <a:off x="881553" y="2871833"/>
            <a:ext cx="1731147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Системы хранения данных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A6700DB2-8C99-48B1-8598-022B699D24F2}"/>
              </a:ext>
            </a:extLst>
          </p:cNvPr>
          <p:cNvSpPr/>
          <p:nvPr/>
        </p:nvSpPr>
        <p:spPr>
          <a:xfrm>
            <a:off x="881553" y="4006558"/>
            <a:ext cx="1731147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Сетевое оборудование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CFAD17E1-88ED-4EF9-810F-95311E198680}"/>
              </a:ext>
            </a:extLst>
          </p:cNvPr>
          <p:cNvSpPr/>
          <p:nvPr/>
        </p:nvSpPr>
        <p:spPr>
          <a:xfrm>
            <a:off x="881553" y="5141283"/>
            <a:ext cx="1731147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ПАК </a:t>
            </a:r>
            <a:r>
              <a:rPr lang="ru-RU" sz="1200" b="1" dirty="0">
                <a:solidFill>
                  <a:schemeClr val="tx1"/>
                </a:solidFill>
              </a:rPr>
              <a:t>(хранение и обработка данных, виртуализация)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20B3B3-1A03-4DC9-840B-6257163DC1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344" y="2119113"/>
            <a:ext cx="1020844" cy="18962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8C354C8-61B4-45AA-A40F-09BB6C5A4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94" y="2369740"/>
            <a:ext cx="587663" cy="2491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3D16769-E349-424C-983F-20EC6C5585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3" y="2415650"/>
            <a:ext cx="704577" cy="12300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D8EBD9-20DC-41C4-AC53-32B8D2BBB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75" y="2079590"/>
            <a:ext cx="987773" cy="19755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E3D1116-50D5-4D28-B741-170B56349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64" y="1782241"/>
            <a:ext cx="731256" cy="2760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4E28DCE-F196-4F88-A24F-6B60031367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058" y="2448990"/>
            <a:ext cx="976738" cy="4893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333FB75-743F-4EFC-A60C-0D1D8CF0B56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79" y="2412819"/>
            <a:ext cx="909338" cy="20556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2B9D5C1-DEEF-47FB-9F51-EF123A5CB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53" y="1810760"/>
            <a:ext cx="595239" cy="24917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8A3AEBA-E3B6-43EF-83F8-09609BDFF3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35" y="2468442"/>
            <a:ext cx="464720" cy="353187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DF0EDC4D-A254-4730-B482-F1BF2731D5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58" y="3445113"/>
            <a:ext cx="1353572" cy="27071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37B94A7-6C07-49FE-9B2A-53DF7DBFEF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75" y="3625366"/>
            <a:ext cx="1287559" cy="24917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1D5B7E9-CA1C-4987-8AC8-BCEBACA7E6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440" y="3658312"/>
            <a:ext cx="587663" cy="24916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AE1A8F9-1EA4-4E48-A4C4-E18802D3E1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021" y="3658311"/>
            <a:ext cx="595239" cy="249170"/>
          </a:xfrm>
          <a:prstGeom prst="rect">
            <a:avLst/>
          </a:prstGeom>
        </p:spPr>
      </p:pic>
      <p:pic>
        <p:nvPicPr>
          <p:cNvPr id="36" name="Picture 2" descr="Reshield-it">
            <a:extLst>
              <a:ext uri="{FF2B5EF4-FFF2-40B4-BE49-F238E27FC236}">
                <a16:creationId xmlns:a16="http://schemas.microsoft.com/office/drawing/2014/main" id="{10B549EA-992A-4097-A0A9-254E482BA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553" y="3290089"/>
            <a:ext cx="1176828" cy="213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DB9965B-B41F-47BA-9323-F69455C583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168" y="2908763"/>
            <a:ext cx="464720" cy="35318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89A3B65-6DCC-4127-89B6-7B6683193F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598" y="4189714"/>
            <a:ext cx="587663" cy="24916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37E11FD-1E4B-4C0E-8484-5ED14DE7D6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11" y="4541631"/>
            <a:ext cx="684065" cy="146125"/>
          </a:xfrm>
          <a:prstGeom prst="rect">
            <a:avLst/>
          </a:prstGeom>
          <a:noFill/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AE4F4-09EB-4DD9-BA76-79A2E286F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36" y="4133534"/>
            <a:ext cx="717936" cy="28494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CF4E07A-480C-4E7F-B6A5-39012779D12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2" b="34739"/>
          <a:stretch/>
        </p:blipFill>
        <p:spPr>
          <a:xfrm>
            <a:off x="2718372" y="4790796"/>
            <a:ext cx="956113" cy="20524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8C586AA-E8E1-49C3-ABEC-7CEE56C93FD3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47" y="4111510"/>
            <a:ext cx="752567" cy="26783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624E5C-8C86-4D4F-AC88-3B3B0CF8653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84"/>
          <a:stretch/>
        </p:blipFill>
        <p:spPr>
          <a:xfrm>
            <a:off x="3909259" y="4690828"/>
            <a:ext cx="830228" cy="24279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8754D25-8464-439A-89B9-08AB080F9B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780" y="4240540"/>
            <a:ext cx="1438765" cy="24279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35FCA9A-29C5-423C-9C4D-F19DE435BE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80" y="4505988"/>
            <a:ext cx="464720" cy="35318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1C569F7-B99C-400F-82DE-05190CFA28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25" y="5417995"/>
            <a:ext cx="1020844" cy="18962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D7E5C8F-68FC-418D-8C41-79B22ABC47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01" y="417621"/>
            <a:ext cx="2165085" cy="497567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735B6E25-F720-4C8C-B5C7-8C0FF518E14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35616" y="3000632"/>
            <a:ext cx="1232100" cy="35063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3BD758C-6417-4134-88E8-333286EA6BB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29723" y="1811984"/>
            <a:ext cx="1180397" cy="23051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FDBC3A-FE55-490C-8968-914BD61DAF7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718" y="3041059"/>
            <a:ext cx="834329" cy="1939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954956-7E0F-432F-B8FB-5EF655085F1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59983" y="3369870"/>
            <a:ext cx="1015039" cy="2162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011AA9-5791-4482-8D45-11887D18E5E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78139" y="2996542"/>
            <a:ext cx="397570" cy="266413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73491564-65F1-4FFD-AEB4-CDB18D3C99D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51006" y="3579166"/>
            <a:ext cx="494058" cy="358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01F2942-E6CA-4045-9501-6F84D062D93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430860" y="2983903"/>
            <a:ext cx="976796" cy="202909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A7B1C76-6301-4B51-B45B-3FB9553BD94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020331" y="2119113"/>
            <a:ext cx="976796" cy="20290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B6D0041-B3DF-4DFA-B86C-8EB0F4317EC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50735" y="3286631"/>
            <a:ext cx="941863" cy="27071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F4E0824-A712-4C90-AAE0-86565A5F0A0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592027" y="2995370"/>
            <a:ext cx="964176" cy="29126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EA24E3B-2DDF-43A5-ACE3-F1FD3D0CF51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889723" y="3607949"/>
            <a:ext cx="1193757" cy="325086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E60F5A-6AAC-49FE-9A72-CC473C9EB40B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869307" y="3342286"/>
            <a:ext cx="742610" cy="209548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AD192C38-9C03-433D-9AF9-28B80D6EF519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647317" y="3055052"/>
            <a:ext cx="1273953" cy="304773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62A9B787-8B57-4906-A069-A38A2DD91CA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86254" y="3542297"/>
            <a:ext cx="1202505" cy="39050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7A56874F-3D3D-47B3-B279-D56F7CEE8E5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10085748" y="3085356"/>
            <a:ext cx="1428330" cy="331029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A6D2B2A8-9E3E-4F75-9362-6B88BF77E52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94667" y="2391299"/>
            <a:ext cx="834329" cy="19394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74487E6-C82B-439F-ABB2-D9BB5841ECE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332889" y="2600164"/>
            <a:ext cx="742610" cy="2095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7AC7D5-85A0-4FC2-B98F-B1BA3D431C18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5791057" y="1820347"/>
            <a:ext cx="834329" cy="2040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6A3CD9-718A-490A-8B10-9B2FCA5C695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228996" y="2094840"/>
            <a:ext cx="527831" cy="2381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42E6E6-0918-4F05-B527-7D34E562E9B2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263609" y="2511984"/>
            <a:ext cx="411876" cy="2683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281F5FF-F88C-445E-8913-B82CC4E8112D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6606064" y="2347368"/>
            <a:ext cx="627326" cy="201835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68353FF8-44A0-4DB7-977C-FF233753EA58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6672787" y="1904491"/>
            <a:ext cx="624591" cy="16625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468BAD8E-57ED-4692-AAA8-AAB71C3F872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7398756" y="2242691"/>
            <a:ext cx="512625" cy="246819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638A719-2C3D-47CE-9A48-B8EB75E2F6B7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765439" y="2551279"/>
            <a:ext cx="866978" cy="2029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BCB2C227-4049-4589-A9F9-65A9671069AB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252073" y="2113223"/>
            <a:ext cx="557330" cy="132316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459ECF47-EABD-4229-B172-49BB954AF3C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307172" y="2021451"/>
            <a:ext cx="765578" cy="140176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B7AED69-D76F-4117-BEB1-2AB5B49930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28" y="2333967"/>
            <a:ext cx="627326" cy="248980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82F0AAC6-C9AA-4D31-8626-3B3D00F07963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8380471" y="1782241"/>
            <a:ext cx="818367" cy="258800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6FDF70E6-365B-4BF1-87D4-55666C7D3D36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931633" y="2408665"/>
            <a:ext cx="345682" cy="290373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96BF8BF-E960-4A17-A1A7-EF8870AF51D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205029" y="2099687"/>
            <a:ext cx="512624" cy="34351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D773D942-3417-4CC8-9EEE-AF11082C992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570963" y="2329041"/>
            <a:ext cx="494058" cy="358192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CD15437C-F794-49A5-BCDC-095ECFF03BB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556150" y="2484462"/>
            <a:ext cx="700686" cy="149276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4C837E42-CEA1-4C56-B5C7-DFEB8EE3A8F8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439225" y="1775559"/>
            <a:ext cx="779362" cy="238929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CD7B055B-180B-415B-B2A4-8F180C61C1A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753202" y="2125228"/>
            <a:ext cx="900492" cy="292428"/>
          </a:xfrm>
          <a:prstGeom prst="rect">
            <a:avLst/>
          </a:prstGeom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A89FF54E-FEE6-431E-9C2B-5357F03136D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643328" y="1775560"/>
            <a:ext cx="779362" cy="235432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072BDC6-734C-4918-8B27-14421711FB3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4612196" y="4429765"/>
            <a:ext cx="871564" cy="242793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D57B92C8-F64F-4FE3-8FB0-8965C0BCCF3E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899840" y="4096055"/>
            <a:ext cx="512625" cy="246819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9759A69-2C03-48DF-B9A5-00AC78E6157B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4854772" y="4767455"/>
            <a:ext cx="505997" cy="279630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69E0731-B6E5-4745-8827-9DB52EA8A11E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5422131" y="4738083"/>
            <a:ext cx="927919" cy="218724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18560637-64F1-4165-9C3B-EF20442A049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5673623" y="4465704"/>
            <a:ext cx="792702" cy="24490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045544D6-B31A-47A8-98CA-9CB618862DB2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111779" y="4469786"/>
            <a:ext cx="943748" cy="24081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061D2BCD-A6FF-4596-BA49-E51B835B7EC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6472863" y="4747466"/>
            <a:ext cx="838197" cy="230344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CB1912A1-3D80-4524-8E80-ED2EA7B03D88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6195620" y="4333144"/>
            <a:ext cx="569819" cy="176840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9B3F88E7-D74E-4B04-AB93-89F23B286C7A}"/>
              </a:ext>
            </a:extLst>
          </p:cNvPr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6502906" y="4478537"/>
            <a:ext cx="758444" cy="22341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ED0494F1-4C7D-437D-B866-6B10BDB5CDC8}"/>
              </a:ext>
            </a:extLst>
          </p:cNvPr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8438391" y="4046652"/>
            <a:ext cx="885828" cy="232451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5A04F598-793D-4CB5-B1CA-A7B8E252CC3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69751" y="4001323"/>
            <a:ext cx="693964" cy="209635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D854BF56-8C9F-4BFD-86D4-0207568D6225}"/>
              </a:ext>
            </a:extLst>
      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9055527" y="4825156"/>
            <a:ext cx="834655" cy="20146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687D8825-E03F-4D04-B8AF-3B5E06C967C1}"/>
              </a:ext>
            </a:extLst>
          </p:cNvPr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9237230" y="4393980"/>
            <a:ext cx="589341" cy="235736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5149BBAE-865F-46BB-992A-D315D08B288B}"/>
              </a:ext>
            </a:extLst>
          </p:cNvPr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9662655" y="4111040"/>
            <a:ext cx="757497" cy="163072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859BCC06-000D-4737-8DC8-4A699092751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970" y="4575359"/>
            <a:ext cx="909338" cy="205569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5817D0C2-6EF4-4884-9953-F9D09CDA5054}"/>
              </a:ext>
            </a:extLst>
      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0701177" y="4797741"/>
            <a:ext cx="846381" cy="256298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CA13FC51-8FF8-425E-9284-8FAEFBF93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3" y="5743995"/>
            <a:ext cx="1161143" cy="232229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36228D92-0F95-4335-9673-E61A1E1FB63F}"/>
              </a:ext>
            </a:extLst>
          </p:cNvPr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308179" y="5283812"/>
            <a:ext cx="1333686" cy="35247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6379207C-0548-465A-A8EC-06B82A98368C}"/>
              </a:ext>
            </a:extLst>
          </p:cNvPr>
          <p:cNvPicPr>
            <a:picLocks noChangeAspect="1"/>
          </p:cNvPicPr>
          <p:nvPr/>
        </p:nvPicPr>
        <p:blipFill>
          <a:blip r:embed="rId61"/>
          <a:stretch>
            <a:fillRect/>
          </a:stretch>
        </p:blipFill>
        <p:spPr>
          <a:xfrm>
            <a:off x="4946782" y="5753868"/>
            <a:ext cx="1282214" cy="327374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24C8E67-5A47-44AF-98C4-76E791993800}"/>
              </a:ext>
            </a:extLst>
      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5921708" y="5256047"/>
            <a:ext cx="1159010" cy="28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51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6" name="Группа 4"/>
          <p:cNvGrpSpPr/>
          <p:nvPr/>
        </p:nvGrpSpPr>
        <p:grpSpPr>
          <a:xfrm>
            <a:off x="3916878" y="1962696"/>
            <a:ext cx="4406096" cy="3746382"/>
            <a:chOff x="0" y="0"/>
            <a:chExt cx="4406094" cy="3746380"/>
          </a:xfrm>
        </p:grpSpPr>
        <p:sp>
          <p:nvSpPr>
            <p:cNvPr id="1496" name="Овал 39"/>
            <p:cNvSpPr/>
            <p:nvPr/>
          </p:nvSpPr>
          <p:spPr>
            <a:xfrm>
              <a:off x="2350808" y="1741284"/>
              <a:ext cx="2005099" cy="2005097"/>
            </a:xfrm>
            <a:prstGeom prst="ellipse">
              <a:avLst/>
            </a:prstGeom>
            <a:solidFill>
              <a:srgbClr val="00B0BD">
                <a:alpha val="90000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97" name="Овал 38"/>
            <p:cNvSpPr/>
            <p:nvPr/>
          </p:nvSpPr>
          <p:spPr>
            <a:xfrm>
              <a:off x="19307" y="1741284"/>
              <a:ext cx="2005099" cy="2005097"/>
            </a:xfrm>
            <a:prstGeom prst="ellipse">
              <a:avLst/>
            </a:prstGeom>
            <a:solidFill>
              <a:srgbClr val="00B0BD">
                <a:alpha val="90000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98" name="Овал 37"/>
            <p:cNvSpPr/>
            <p:nvPr/>
          </p:nvSpPr>
          <p:spPr>
            <a:xfrm>
              <a:off x="2350808" y="-1"/>
              <a:ext cx="2005099" cy="2005097"/>
            </a:xfrm>
            <a:prstGeom prst="ellipse">
              <a:avLst/>
            </a:prstGeom>
            <a:solidFill>
              <a:srgbClr val="00B0BD">
                <a:alpha val="90000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499" name="Овал 2"/>
            <p:cNvSpPr/>
            <p:nvPr/>
          </p:nvSpPr>
          <p:spPr>
            <a:xfrm>
              <a:off x="-1" y="-1"/>
              <a:ext cx="2005099" cy="2005097"/>
            </a:xfrm>
            <a:prstGeom prst="ellipse">
              <a:avLst/>
            </a:prstGeom>
            <a:solidFill>
              <a:srgbClr val="00B0BD">
                <a:alpha val="90000"/>
              </a:srgbClr>
            </a:solidFill>
            <a:ln w="1270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500" name="Овал 40"/>
            <p:cNvSpPr/>
            <p:nvPr/>
          </p:nvSpPr>
          <p:spPr>
            <a:xfrm>
              <a:off x="1539318" y="1188826"/>
              <a:ext cx="1331909" cy="1331907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endParaRPr/>
            </a:p>
          </p:txBody>
        </p:sp>
        <p:sp>
          <p:nvSpPr>
            <p:cNvPr id="1501" name="TextBox 32"/>
            <p:cNvSpPr txBox="1"/>
            <p:nvPr/>
          </p:nvSpPr>
          <p:spPr>
            <a:xfrm>
              <a:off x="107177" y="556778"/>
              <a:ext cx="1829352" cy="891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/>
            <a:p>
              <a:pPr algn="ctr">
                <a:defRPr sz="36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ИТ</a:t>
              </a:r>
            </a:p>
            <a:p>
              <a:pPr algn="ctr">
                <a:defRPr sz="1600">
                  <a:solidFill>
                    <a:srgbClr val="202747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инфраструктура</a:t>
              </a:r>
            </a:p>
          </p:txBody>
        </p:sp>
        <p:sp>
          <p:nvSpPr>
            <p:cNvPr id="1502" name="TextBox 33"/>
            <p:cNvSpPr txBox="1"/>
            <p:nvPr/>
          </p:nvSpPr>
          <p:spPr>
            <a:xfrm>
              <a:off x="2952144" y="677428"/>
              <a:ext cx="837264" cy="650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5718" tIns="45718" rIns="45718" bIns="45718" numCol="1" anchor="ctr">
              <a:spAutoFit/>
            </a:bodyPr>
            <a:lstStyle>
              <a:lvl1pPr algn="ctr">
                <a:defRPr sz="36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ИБ</a:t>
              </a:r>
            </a:p>
          </p:txBody>
        </p:sp>
        <p:sp>
          <p:nvSpPr>
            <p:cNvPr id="1503" name="TextBox 34"/>
            <p:cNvSpPr txBox="1"/>
            <p:nvPr/>
          </p:nvSpPr>
          <p:spPr>
            <a:xfrm>
              <a:off x="217570" y="2078914"/>
              <a:ext cx="1549448" cy="13741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3600" b="1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HW</a:t>
              </a:r>
            </a:p>
            <a:p>
              <a:pPr algn="ctr"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Серверы, СХД</a:t>
              </a:r>
            </a:p>
            <a:p>
              <a:pPr algn="ctr">
                <a:defRPr sz="16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Сетевое, ИБП</a:t>
              </a:r>
            </a:p>
          </p:txBody>
        </p:sp>
        <p:sp>
          <p:nvSpPr>
            <p:cNvPr id="1504" name="TextBox 35"/>
            <p:cNvSpPr txBox="1"/>
            <p:nvPr/>
          </p:nvSpPr>
          <p:spPr>
            <a:xfrm>
              <a:off x="2335462" y="2240910"/>
              <a:ext cx="2070633" cy="100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Технический </a:t>
              </a:r>
            </a:p>
            <a:p>
              <a:pPr algn="ctr">
                <a:defRPr sz="15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Пресейл;</a:t>
              </a:r>
            </a:p>
            <a:p>
              <a:pPr algn="ctr">
                <a:defRPr sz="15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Разработка </a:t>
              </a:r>
            </a:p>
            <a:p>
              <a:pPr algn="ctr">
                <a:defRPr sz="1500">
                  <a:solidFill>
                    <a:srgbClr val="FFFFFF"/>
                  </a:solidFill>
                  <a:latin typeface="Segoe UI"/>
                  <a:ea typeface="Segoe UI"/>
                  <a:cs typeface="Segoe UI"/>
                  <a:sym typeface="Segoe UI"/>
                </a:defRPr>
              </a:pPr>
              <a:r>
                <a:t>тех.документации</a:t>
              </a:r>
            </a:p>
          </p:txBody>
        </p:sp>
        <p:sp>
          <p:nvSpPr>
            <p:cNvPr id="1505" name="TextBox 36"/>
            <p:cNvSpPr txBox="1"/>
            <p:nvPr/>
          </p:nvSpPr>
          <p:spPr>
            <a:xfrm>
              <a:off x="1606659" y="1706846"/>
              <a:ext cx="1197225" cy="4505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lnSpc>
                  <a:spcPts val="2500"/>
                </a:lnSpc>
                <a:defRPr sz="3600" b="1">
                  <a:solidFill>
                    <a:srgbClr val="00B0BD"/>
                  </a:solidFill>
                  <a:latin typeface="Segoe UI Black"/>
                  <a:ea typeface="Segoe UI Black"/>
                  <a:cs typeface="Segoe UI Black"/>
                  <a:sym typeface="Segoe UI Black"/>
                </a:defRPr>
              </a:lvl1pPr>
            </a:lstStyle>
            <a:p>
              <a:r>
                <a:t>ДТК</a:t>
              </a:r>
            </a:p>
          </p:txBody>
        </p:sp>
      </p:grpSp>
      <p:sp>
        <p:nvSpPr>
          <p:cNvPr id="1507" name="Прозрачность  и управляемость!…"/>
          <p:cNvSpPr txBox="1"/>
          <p:nvPr/>
        </p:nvSpPr>
        <p:spPr>
          <a:xfrm>
            <a:off x="811211" y="4471270"/>
            <a:ext cx="3826245" cy="137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>
                <a:solidFill>
                  <a:srgbClr val="00B0B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Прозрачность </a:t>
            </a:r>
            <a:br/>
            <a:r>
              <a:t>и управляемость!</a:t>
            </a:r>
            <a:endParaRPr>
              <a:solidFill>
                <a:srgbClr val="FFFFFF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ДТК Axoft не работает </a:t>
            </a:r>
            <a:br/>
            <a:r>
              <a:t>напрямую с Заказчиками. </a:t>
            </a:r>
            <a:br/>
            <a:r>
              <a:t>Мы всегда на стороне партнёра</a:t>
            </a:r>
          </a:p>
        </p:txBody>
      </p:sp>
      <p:sp>
        <p:nvSpPr>
          <p:cNvPr id="1508" name="Адекватная  стоимость услуг!…"/>
          <p:cNvSpPr txBox="1"/>
          <p:nvPr/>
        </p:nvSpPr>
        <p:spPr>
          <a:xfrm>
            <a:off x="7407864" y="1835304"/>
            <a:ext cx="40446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b="1">
                <a:solidFill>
                  <a:srgbClr val="00B0B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Адекватная </a:t>
            </a:r>
            <a:br/>
            <a:r>
              <a:t>стоимость услуг!</a:t>
            </a:r>
            <a:endParaRPr>
              <a:solidFill>
                <a:srgbClr val="FFFFFF"/>
              </a:solidFill>
            </a:endParaRPr>
          </a:p>
          <a:p>
            <a:pPr algn="r">
              <a:defRPr sz="1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Мы всегда ориентируемся на то, </a:t>
            </a:r>
            <a:br/>
            <a:r>
              <a:t>что региональному партнёру </a:t>
            </a:r>
            <a:br/>
            <a:r>
              <a:t>нужно заработать на проекте</a:t>
            </a:r>
            <a:br/>
            <a:r>
              <a:t>внедрения</a:t>
            </a:r>
          </a:p>
        </p:txBody>
      </p:sp>
      <p:sp>
        <p:nvSpPr>
          <p:cNvPr id="1509" name="Компетентность!…"/>
          <p:cNvSpPr txBox="1"/>
          <p:nvPr/>
        </p:nvSpPr>
        <p:spPr>
          <a:xfrm>
            <a:off x="7406673" y="4401582"/>
            <a:ext cx="4047076" cy="1577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b="1">
                <a:solidFill>
                  <a:srgbClr val="00B0B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Компетентность!</a:t>
            </a:r>
            <a:endParaRPr>
              <a:solidFill>
                <a:srgbClr val="FFFFFF"/>
              </a:solidFill>
            </a:endParaRPr>
          </a:p>
          <a:p>
            <a:pPr algn="r">
              <a:defRPr sz="1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Инженеры верифицированы </a:t>
            </a:r>
            <a:br/>
            <a:r>
              <a:t>вендорами. Реальный опыт</a:t>
            </a:r>
            <a:br/>
            <a:r>
              <a:t>внедрения и технического сопровождения отечественных</a:t>
            </a:r>
            <a:br/>
            <a:r>
              <a:t>ИТ решений</a:t>
            </a:r>
          </a:p>
        </p:txBody>
      </p:sp>
      <p:sp>
        <p:nvSpPr>
          <p:cNvPr id="1510" name="Уверенность  в качестве!…"/>
          <p:cNvSpPr txBox="1"/>
          <p:nvPr/>
        </p:nvSpPr>
        <p:spPr>
          <a:xfrm>
            <a:off x="812402" y="1955955"/>
            <a:ext cx="3823863" cy="1374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>
              <a:defRPr b="1">
                <a:solidFill>
                  <a:srgbClr val="00B0BD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Уверенность </a:t>
            </a:r>
            <a:br/>
            <a:r>
              <a:t>в качестве!</a:t>
            </a:r>
            <a:endParaRPr>
              <a:solidFill>
                <a:srgbClr val="FFFFFF"/>
              </a:solidFill>
            </a:endParaRPr>
          </a:p>
          <a:p>
            <a:pPr>
              <a:defRPr sz="1600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pPr>
            <a:r>
              <a:t>Мы берёмся только</a:t>
            </a:r>
            <a:br/>
            <a:r>
              <a:t>за те проекты, в которых </a:t>
            </a:r>
            <a:br/>
            <a:r>
              <a:t>уверены на 100%</a:t>
            </a:r>
          </a:p>
        </p:txBody>
      </p:sp>
      <p:grpSp>
        <p:nvGrpSpPr>
          <p:cNvPr id="1513" name="Группа 30"/>
          <p:cNvGrpSpPr/>
          <p:nvPr/>
        </p:nvGrpSpPr>
        <p:grpSpPr>
          <a:xfrm>
            <a:off x="809522" y="1404280"/>
            <a:ext cx="558422" cy="558422"/>
            <a:chOff x="0" y="0"/>
            <a:chExt cx="558421" cy="558421"/>
          </a:xfrm>
        </p:grpSpPr>
        <p:pic>
          <p:nvPicPr>
            <p:cNvPr id="1511" name="Рисунок 31" descr="Рисунок 3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8422" cy="55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2" name="Прямоугольник 43"/>
            <p:cNvSpPr txBox="1"/>
            <p:nvPr/>
          </p:nvSpPr>
          <p:spPr>
            <a:xfrm>
              <a:off x="102293" y="85853"/>
              <a:ext cx="197841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0B0BD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516" name="Группа 44"/>
          <p:cNvGrpSpPr/>
          <p:nvPr/>
        </p:nvGrpSpPr>
        <p:grpSpPr>
          <a:xfrm>
            <a:off x="809522" y="4021139"/>
            <a:ext cx="558422" cy="558422"/>
            <a:chOff x="0" y="0"/>
            <a:chExt cx="558421" cy="558421"/>
          </a:xfrm>
        </p:grpSpPr>
        <p:pic>
          <p:nvPicPr>
            <p:cNvPr id="1514" name="Рисунок 45" descr="Рисунок 4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8422" cy="55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5" name="Прямоугольник 46"/>
            <p:cNvSpPr txBox="1"/>
            <p:nvPr/>
          </p:nvSpPr>
          <p:spPr>
            <a:xfrm>
              <a:off x="102293" y="85853"/>
              <a:ext cx="240574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0B0BD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1519" name="Группа 47"/>
          <p:cNvGrpSpPr/>
          <p:nvPr/>
        </p:nvGrpSpPr>
        <p:grpSpPr>
          <a:xfrm>
            <a:off x="11048406" y="1404280"/>
            <a:ext cx="558422" cy="558422"/>
            <a:chOff x="0" y="0"/>
            <a:chExt cx="558421" cy="558421"/>
          </a:xfrm>
        </p:grpSpPr>
        <p:pic>
          <p:nvPicPr>
            <p:cNvPr id="1517" name="Рисунок 48" descr="Рисунок 48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8422" cy="55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18" name="Прямоугольник 49"/>
            <p:cNvSpPr txBox="1"/>
            <p:nvPr/>
          </p:nvSpPr>
          <p:spPr>
            <a:xfrm>
              <a:off x="102293" y="85853"/>
              <a:ext cx="202378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0B0BD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522" name="Группа 50"/>
          <p:cNvGrpSpPr/>
          <p:nvPr/>
        </p:nvGrpSpPr>
        <p:grpSpPr>
          <a:xfrm>
            <a:off x="11048406" y="4021139"/>
            <a:ext cx="558422" cy="558422"/>
            <a:chOff x="0" y="0"/>
            <a:chExt cx="558421" cy="558421"/>
          </a:xfrm>
        </p:grpSpPr>
        <p:pic>
          <p:nvPicPr>
            <p:cNvPr id="1520" name="Рисунок 51" descr="Рисунок 5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558422" cy="5584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21" name="Прямоугольник 52"/>
            <p:cNvSpPr txBox="1"/>
            <p:nvPr/>
          </p:nvSpPr>
          <p:spPr>
            <a:xfrm>
              <a:off x="102293" y="85853"/>
              <a:ext cx="219951" cy="3327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z="1600">
                  <a:solidFill>
                    <a:srgbClr val="00B0BD"/>
                  </a:solidFill>
                  <a:latin typeface="Segoe UI"/>
                  <a:ea typeface="Segoe UI"/>
                  <a:cs typeface="Segoe UI"/>
                  <a:sym typeface="Segoe UI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1523" name="Заголовок 1"/>
          <p:cNvSpPr txBox="1"/>
          <p:nvPr/>
        </p:nvSpPr>
        <p:spPr>
          <a:xfrm>
            <a:off x="730080" y="502127"/>
            <a:ext cx="4925060" cy="4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lnSpc>
                <a:spcPct val="90000"/>
              </a:lnSpc>
              <a:defRPr sz="2800" b="1">
                <a:solidFill>
                  <a:srgbClr val="FFFFFF"/>
                </a:solidFill>
                <a:latin typeface="Segoe UI"/>
                <a:ea typeface="Segoe UI"/>
                <a:cs typeface="Segoe UI"/>
                <a:sym typeface="Segoe UI"/>
              </a:defRPr>
            </a:lvl1pPr>
          </a:lstStyle>
          <a:p>
            <a:r>
              <a:rPr dirty="0" err="1"/>
              <a:t>Принципы</a:t>
            </a:r>
            <a:r>
              <a:rPr dirty="0"/>
              <a:t> </a:t>
            </a:r>
            <a:r>
              <a:rPr lang="ru-RU" dirty="0"/>
              <a:t>работы</a:t>
            </a:r>
            <a:endParaRPr dirty="0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FE32C2A4-7059-4BAD-96A4-1F7300368CAB}"/>
              </a:ext>
            </a:extLst>
          </p:cNvPr>
          <p:cNvSpPr txBox="1">
            <a:spLocks/>
          </p:cNvSpPr>
          <p:nvPr/>
        </p:nvSpPr>
        <p:spPr>
          <a:xfrm>
            <a:off x="302816" y="622377"/>
            <a:ext cx="9034131" cy="339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E28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Комплексный подход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8B8F44-E764-4F6C-A800-C9CE5000B48D}"/>
              </a:ext>
            </a:extLst>
          </p:cNvPr>
          <p:cNvSpPr/>
          <p:nvPr/>
        </p:nvSpPr>
        <p:spPr>
          <a:xfrm>
            <a:off x="3738690" y="1064665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Задача: Заменить текущий кластер виртуализации и перейти на отечественное железо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D2F0FD7-642D-435B-BA17-62FE2376F5C6}"/>
              </a:ext>
            </a:extLst>
          </p:cNvPr>
          <p:cNvSpPr/>
          <p:nvPr/>
        </p:nvSpPr>
        <p:spPr>
          <a:xfrm>
            <a:off x="411872" y="1497483"/>
            <a:ext cx="3874901" cy="6463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1 – провести установочную сессию с заказчиком и партнёром. Выяснить предварительные технические требования и пожелания заказчика. Обсудить внедрение и ПНР с оборудованием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CBAF018-B29F-4958-B548-E5371EEBBD9D}"/>
              </a:ext>
            </a:extLst>
          </p:cNvPr>
          <p:cNvSpPr/>
          <p:nvPr/>
        </p:nvSpPr>
        <p:spPr>
          <a:xfrm>
            <a:off x="6276483" y="1578274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2 – Предварительно отрисовать архитектуру нового витка инфраструктуры и согласовать состав решения, в качестве примера мы выбираем: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F8A5784-FD76-4809-91B9-26633DD9FD6E}"/>
              </a:ext>
            </a:extLst>
          </p:cNvPr>
          <p:cNvSpPr/>
          <p:nvPr/>
        </p:nvSpPr>
        <p:spPr>
          <a:xfrm>
            <a:off x="1117253" y="2424491"/>
            <a:ext cx="9034131" cy="111637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pic>
        <p:nvPicPr>
          <p:cNvPr id="34" name="Рисунок 33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4FB832BB-19D8-41C5-BEFF-810E6F4F1F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495" y="2469688"/>
            <a:ext cx="1273147" cy="905729"/>
          </a:xfrm>
          <a:prstGeom prst="rect">
            <a:avLst/>
          </a:prstGeom>
          <a:ln w="4220" cap="flat">
            <a:noFill/>
            <a:prstDash val="solid"/>
            <a:miter/>
          </a:ln>
          <a:effectLst/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86789EC-6AC7-4EF1-8B8D-B15F7A543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29" y="2424491"/>
            <a:ext cx="1571289" cy="10475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4760328-4999-48F1-9E8F-BFC34EBF6C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277" y="2789242"/>
            <a:ext cx="1482657" cy="316714"/>
          </a:xfrm>
          <a:prstGeom prst="rect">
            <a:avLst/>
          </a:prstGeom>
          <a:noFill/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2E575EC-F047-48C7-84F5-CBD2244F8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72" y="2789242"/>
            <a:ext cx="2013460" cy="318022"/>
          </a:xfrm>
          <a:prstGeom prst="rect">
            <a:avLst/>
          </a:prstGeom>
        </p:spPr>
      </p:pic>
      <p:sp>
        <p:nvSpPr>
          <p:cNvPr id="3" name="Знак ''плюс'' 2">
            <a:extLst>
              <a:ext uri="{FF2B5EF4-FFF2-40B4-BE49-F238E27FC236}">
                <a16:creationId xmlns:a16="http://schemas.microsoft.com/office/drawing/2014/main" id="{CAA608E3-6E1E-4BDE-97E5-4EDB296DB813}"/>
              </a:ext>
            </a:extLst>
          </p:cNvPr>
          <p:cNvSpPr/>
          <p:nvPr/>
        </p:nvSpPr>
        <p:spPr>
          <a:xfrm>
            <a:off x="2782354" y="2617994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Знак ''плюс'' 45">
            <a:extLst>
              <a:ext uri="{FF2B5EF4-FFF2-40B4-BE49-F238E27FC236}">
                <a16:creationId xmlns:a16="http://schemas.microsoft.com/office/drawing/2014/main" id="{5C4575FE-01A9-44F9-9A2A-7D105CC209D2}"/>
              </a:ext>
            </a:extLst>
          </p:cNvPr>
          <p:cNvSpPr/>
          <p:nvPr/>
        </p:nvSpPr>
        <p:spPr>
          <a:xfrm>
            <a:off x="4631441" y="2650502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Знак ''плюс'' 56">
            <a:extLst>
              <a:ext uri="{FF2B5EF4-FFF2-40B4-BE49-F238E27FC236}">
                <a16:creationId xmlns:a16="http://schemas.microsoft.com/office/drawing/2014/main" id="{EEEAA2C0-4C85-4820-B18E-45251E5B3A57}"/>
              </a:ext>
            </a:extLst>
          </p:cNvPr>
          <p:cNvSpPr/>
          <p:nvPr/>
        </p:nvSpPr>
        <p:spPr>
          <a:xfrm>
            <a:off x="7004476" y="2643696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D443F27-4BF7-45E0-852F-FE70B6BA993A}"/>
              </a:ext>
            </a:extLst>
          </p:cNvPr>
          <p:cNvSpPr/>
          <p:nvPr/>
        </p:nvSpPr>
        <p:spPr>
          <a:xfrm>
            <a:off x="1149460" y="3745792"/>
            <a:ext cx="6090239" cy="969496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/>
                <a:cs typeface="Segoe UI"/>
              </a:rPr>
              <a:t>Преимущество решения: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Полностью реестровое решение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Высокое качество оборудования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Полная совместимость подтверждённая сертификатами от производителей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Высокий уровень технической поддержки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Полное сопровождение сделки от формирования запроса до конкурса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313E93A-4F52-4EDB-81D5-F9F919C45DE7}"/>
              </a:ext>
            </a:extLst>
          </p:cNvPr>
          <p:cNvSpPr/>
          <p:nvPr/>
        </p:nvSpPr>
        <p:spPr>
          <a:xfrm>
            <a:off x="411872" y="5108484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3 – Согласование решения и подготовка технической документации к конкурсу.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114B91F-7FC9-42F9-9BD7-CCE5B3D0F406}"/>
              </a:ext>
            </a:extLst>
          </p:cNvPr>
          <p:cNvSpPr/>
          <p:nvPr/>
        </p:nvSpPr>
        <p:spPr>
          <a:xfrm>
            <a:off x="6490625" y="5027692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4 – Внедрение решения силами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Аксофт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под ключ и подготовка всей необходимой технической документации для дальнейшей работы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01C8997-9301-4E2A-ADA9-45386948CCDE}"/>
              </a:ext>
            </a:extLst>
          </p:cNvPr>
          <p:cNvSpPr/>
          <p:nvPr/>
        </p:nvSpPr>
        <p:spPr>
          <a:xfrm>
            <a:off x="3009754" y="5993003"/>
            <a:ext cx="5249127" cy="16158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5 – Успешное завершение проекта, довольный заказчик, богатый партнёр </a:t>
            </a:r>
          </a:p>
        </p:txBody>
      </p:sp>
    </p:spTree>
    <p:extLst>
      <p:ext uri="{BB962C8B-B14F-4D97-AF65-F5344CB8AC3E}">
        <p14:creationId xmlns:p14="http://schemas.microsoft.com/office/powerpoint/2010/main" val="919938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FE32C2A4-7059-4BAD-96A4-1F7300368CAB}"/>
              </a:ext>
            </a:extLst>
          </p:cNvPr>
          <p:cNvSpPr txBox="1">
            <a:spLocks/>
          </p:cNvSpPr>
          <p:nvPr/>
        </p:nvSpPr>
        <p:spPr>
          <a:xfrm>
            <a:off x="302816" y="622377"/>
            <a:ext cx="9034131" cy="339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E28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Комплексный подход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8B8F44-E764-4F6C-A800-C9CE5000B48D}"/>
              </a:ext>
            </a:extLst>
          </p:cNvPr>
          <p:cNvSpPr/>
          <p:nvPr/>
        </p:nvSpPr>
        <p:spPr>
          <a:xfrm>
            <a:off x="3738690" y="1064665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Задача: обеспечить безопасность инфраструктуры, мониторинг трафика и отслеживание событий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D2F0FD7-642D-435B-BA17-62FE2376F5C6}"/>
              </a:ext>
            </a:extLst>
          </p:cNvPr>
          <p:cNvSpPr/>
          <p:nvPr/>
        </p:nvSpPr>
        <p:spPr>
          <a:xfrm>
            <a:off x="411872" y="1497483"/>
            <a:ext cx="3874901" cy="6463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1 – провести установочную сессию с заказчиком и партнёром. Обсудить проведение аудита инфраструктуры и найти уязвимые места. Обсудить внедрение и ПНР с оборудованием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CBAF018-B29F-4958-B548-E5371EEBBD9D}"/>
              </a:ext>
            </a:extLst>
          </p:cNvPr>
          <p:cNvSpPr/>
          <p:nvPr/>
        </p:nvSpPr>
        <p:spPr>
          <a:xfrm>
            <a:off x="6276483" y="1578274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2 – Провести аудит и по итогам, снять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сайзинг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необходимого оборудования и состава решений, согласовать с заказчиком, в качестве примера: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F8A5784-FD76-4809-91B9-26633DD9FD6E}"/>
              </a:ext>
            </a:extLst>
          </p:cNvPr>
          <p:cNvSpPr/>
          <p:nvPr/>
        </p:nvSpPr>
        <p:spPr>
          <a:xfrm>
            <a:off x="725865" y="2424491"/>
            <a:ext cx="10576874" cy="111637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7" name="Знак ''плюс'' 56">
            <a:extLst>
              <a:ext uri="{FF2B5EF4-FFF2-40B4-BE49-F238E27FC236}">
                <a16:creationId xmlns:a16="http://schemas.microsoft.com/office/drawing/2014/main" id="{EEEAA2C0-4C85-4820-B18E-45251E5B3A57}"/>
              </a:ext>
            </a:extLst>
          </p:cNvPr>
          <p:cNvSpPr/>
          <p:nvPr/>
        </p:nvSpPr>
        <p:spPr>
          <a:xfrm>
            <a:off x="2714720" y="2679300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D443F27-4BF7-45E0-852F-FE70B6BA993A}"/>
              </a:ext>
            </a:extLst>
          </p:cNvPr>
          <p:cNvSpPr/>
          <p:nvPr/>
        </p:nvSpPr>
        <p:spPr>
          <a:xfrm>
            <a:off x="1149460" y="3580246"/>
            <a:ext cx="6090239" cy="145424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100" b="1" dirty="0" err="1">
                <a:solidFill>
                  <a:srgbClr val="2EBBC2"/>
                </a:solidFill>
                <a:latin typeface="Segoe UI"/>
                <a:cs typeface="Segoe UI"/>
              </a:rPr>
              <a:t>Приемущества</a:t>
            </a:r>
            <a:r>
              <a:rPr lang="ru-RU" sz="1100" b="1" dirty="0">
                <a:solidFill>
                  <a:srgbClr val="2EBBC2"/>
                </a:solidFill>
                <a:latin typeface="Segoe UI"/>
                <a:cs typeface="Segoe UI"/>
              </a:rPr>
              <a:t> решения</a:t>
            </a:r>
            <a:r>
              <a:rPr lang="ru-RU" sz="1050" b="1" dirty="0">
                <a:solidFill>
                  <a:srgbClr val="2EBBC2"/>
                </a:solidFill>
                <a:latin typeface="Segoe UI"/>
                <a:cs typeface="Segoe UI"/>
              </a:rPr>
              <a:t>:</a:t>
            </a:r>
            <a:endParaRPr lang="ru-RU" dirty="0">
              <a:latin typeface="Segoe UI"/>
              <a:cs typeface="Segoe UI"/>
            </a:endParaRP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Полностью реестровое решение, которое защищено как на логическом уровне модулями АПМДЗ</a:t>
            </a:r>
            <a:r>
              <a:rPr lang="en-US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и физически, за счёт наличия защитных панелей и датчиков вскрытия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Высокое качество оборудования, которое протестировано и аттестовано большинством российских производителей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софтовых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решений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Наличие большого количества уникальных комплектующих и платформ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Высокий уровень технической поддержки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Полное сопровождение сделки от формирования запроса до конкурса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313E93A-4F52-4EDB-81D5-F9F919C45DE7}"/>
              </a:ext>
            </a:extLst>
          </p:cNvPr>
          <p:cNvSpPr/>
          <p:nvPr/>
        </p:nvSpPr>
        <p:spPr>
          <a:xfrm>
            <a:off x="411872" y="5108484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3 – Согласование решения и подготовка технической документации к конкурсу.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114B91F-7FC9-42F9-9BD7-CCE5B3D0F406}"/>
              </a:ext>
            </a:extLst>
          </p:cNvPr>
          <p:cNvSpPr/>
          <p:nvPr/>
        </p:nvSpPr>
        <p:spPr>
          <a:xfrm>
            <a:off x="6490625" y="5027692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4 – Внедрение решения силами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Аксофт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под ключ и подготовка всей необходимой технической документации для дальнейшей работы и обучение персонала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01C8997-9301-4E2A-ADA9-45386948CCDE}"/>
              </a:ext>
            </a:extLst>
          </p:cNvPr>
          <p:cNvSpPr/>
          <p:nvPr/>
        </p:nvSpPr>
        <p:spPr>
          <a:xfrm>
            <a:off x="3009754" y="5993003"/>
            <a:ext cx="5249127" cy="16158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5 – Успешное завершение проекта, довольный заказчик, богатый партнёр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8187C63-3C8D-4BAC-A6B5-852B1554A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92" y="2888889"/>
            <a:ext cx="1061777" cy="18758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B0012C-9C23-47E8-85E3-632AFF43A4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980" y="2605070"/>
            <a:ext cx="1694823" cy="662285"/>
          </a:xfrm>
          <a:prstGeom prst="rect">
            <a:avLst/>
          </a:prstGeom>
        </p:spPr>
      </p:pic>
      <p:pic>
        <p:nvPicPr>
          <p:cNvPr id="20" name="Рисунок 2" descr="Рисунок 2">
            <a:extLst>
              <a:ext uri="{FF2B5EF4-FFF2-40B4-BE49-F238E27FC236}">
                <a16:creationId xmlns:a16="http://schemas.microsoft.com/office/drawing/2014/main" id="{309DF04A-5667-4588-ABC2-4464EE6E3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406" y="2851468"/>
            <a:ext cx="2923547" cy="248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Picture 14" descr="Picture 14">
            <a:extLst>
              <a:ext uri="{FF2B5EF4-FFF2-40B4-BE49-F238E27FC236}">
                <a16:creationId xmlns:a16="http://schemas.microsoft.com/office/drawing/2014/main" id="{D6C491F4-CA8B-41B9-9DA6-099EF061C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556" y="2769880"/>
            <a:ext cx="1694823" cy="384207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Знак ''плюс'' 21">
            <a:extLst>
              <a:ext uri="{FF2B5EF4-FFF2-40B4-BE49-F238E27FC236}">
                <a16:creationId xmlns:a16="http://schemas.microsoft.com/office/drawing/2014/main" id="{A1407827-7FBB-4722-93B2-8E8032BA5C16}"/>
              </a:ext>
            </a:extLst>
          </p:cNvPr>
          <p:cNvSpPr/>
          <p:nvPr/>
        </p:nvSpPr>
        <p:spPr>
          <a:xfrm>
            <a:off x="8929137" y="2657425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Знак ''плюс'' 22">
            <a:extLst>
              <a:ext uri="{FF2B5EF4-FFF2-40B4-BE49-F238E27FC236}">
                <a16:creationId xmlns:a16="http://schemas.microsoft.com/office/drawing/2014/main" id="{FD5EDE40-98B4-4B98-A3EF-ECEBD2DDF4C8}"/>
              </a:ext>
            </a:extLst>
          </p:cNvPr>
          <p:cNvSpPr/>
          <p:nvPr/>
        </p:nvSpPr>
        <p:spPr>
          <a:xfrm>
            <a:off x="6400409" y="2665545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488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Заголовок 1">
            <a:extLst>
              <a:ext uri="{FF2B5EF4-FFF2-40B4-BE49-F238E27FC236}">
                <a16:creationId xmlns:a16="http://schemas.microsoft.com/office/drawing/2014/main" id="{FE32C2A4-7059-4BAD-96A4-1F7300368CAB}"/>
              </a:ext>
            </a:extLst>
          </p:cNvPr>
          <p:cNvSpPr txBox="1">
            <a:spLocks/>
          </p:cNvSpPr>
          <p:nvPr/>
        </p:nvSpPr>
        <p:spPr>
          <a:xfrm>
            <a:off x="302816" y="622377"/>
            <a:ext cx="9034131" cy="3396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1E2849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Комплексный подход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F58B8F44-E764-4F6C-A800-C9CE5000B48D}"/>
              </a:ext>
            </a:extLst>
          </p:cNvPr>
          <p:cNvSpPr/>
          <p:nvPr/>
        </p:nvSpPr>
        <p:spPr>
          <a:xfrm>
            <a:off x="3738690" y="1064665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Задача: перейти на отечественный почтовый сервер для небольшой компании до ХХХ пользователей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5D2F0FD7-642D-435B-BA17-62FE2376F5C6}"/>
              </a:ext>
            </a:extLst>
          </p:cNvPr>
          <p:cNvSpPr/>
          <p:nvPr/>
        </p:nvSpPr>
        <p:spPr>
          <a:xfrm>
            <a:off x="411872" y="1497483"/>
            <a:ext cx="3874901" cy="646331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1 – провести установочную сессию с заказчиком и партнёром. Обсудить проведение аудита инфраструктуры и найти уязвимые места. Обсудить внедрение, миграцию и ПНР с оборудованием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CBAF018-B29F-4958-B548-E5371EEBBD9D}"/>
              </a:ext>
            </a:extLst>
          </p:cNvPr>
          <p:cNvSpPr/>
          <p:nvPr/>
        </p:nvSpPr>
        <p:spPr>
          <a:xfrm>
            <a:off x="6276483" y="1578274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2 – Провести аудит и по итогам, снять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сайзинг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необходимого оборудования и состава решений, согласовать с заказчиком, в качестве примера:</a:t>
            </a:r>
          </a:p>
        </p:txBody>
      </p:sp>
      <p:sp>
        <p:nvSpPr>
          <p:cNvPr id="40" name="Прямоугольник: скругленные углы 39">
            <a:extLst>
              <a:ext uri="{FF2B5EF4-FFF2-40B4-BE49-F238E27FC236}">
                <a16:creationId xmlns:a16="http://schemas.microsoft.com/office/drawing/2014/main" id="{4F8A5784-FD76-4809-91B9-26633DD9FD6E}"/>
              </a:ext>
            </a:extLst>
          </p:cNvPr>
          <p:cNvSpPr/>
          <p:nvPr/>
        </p:nvSpPr>
        <p:spPr>
          <a:xfrm>
            <a:off x="725865" y="2424491"/>
            <a:ext cx="10576874" cy="111637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00B0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BD443F27-4BF7-45E0-852F-FE70B6BA993A}"/>
              </a:ext>
            </a:extLst>
          </p:cNvPr>
          <p:cNvSpPr/>
          <p:nvPr/>
        </p:nvSpPr>
        <p:spPr>
          <a:xfrm>
            <a:off x="1149460" y="3560973"/>
            <a:ext cx="6090239" cy="1777410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100" b="1" dirty="0" err="1">
                <a:solidFill>
                  <a:srgbClr val="2EBBC2"/>
                </a:solidFill>
                <a:latin typeface="Segoe UI"/>
                <a:cs typeface="Segoe UI"/>
              </a:rPr>
              <a:t>Приемущества</a:t>
            </a:r>
            <a:r>
              <a:rPr lang="ru-RU" sz="1100" b="1" dirty="0">
                <a:solidFill>
                  <a:srgbClr val="2EBBC2"/>
                </a:solidFill>
                <a:latin typeface="Segoe UI"/>
                <a:cs typeface="Segoe UI"/>
              </a:rPr>
              <a:t> решения</a:t>
            </a:r>
            <a:r>
              <a:rPr lang="ru-RU" sz="1050" b="1" dirty="0">
                <a:solidFill>
                  <a:srgbClr val="2EBBC2"/>
                </a:solidFill>
                <a:latin typeface="Segoe UI"/>
                <a:cs typeface="Segoe UI"/>
              </a:rPr>
              <a:t>:</a:t>
            </a:r>
            <a:endParaRPr lang="ru-RU" dirty="0">
              <a:latin typeface="Segoe UI"/>
              <a:cs typeface="Segoe UI"/>
            </a:endParaRP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Реестровое решение, которое защищено на логическом уровне модулями АПМДЗ,, разработанное самим вендором и сертифицирован ФСБ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Высокое качество оборудования, которое протестировано и аттестовано большинством российских производителей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софтовых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решений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Занимает малое пространство, и благодаря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телекомуникационным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шкафам малого размера и шумоподавлению с внутренним охлаждением может размещаться как в офисном помещении, так и в специализированной комнате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Наличие большого количества уникальных комплектующих и платформ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Высокий уровень технической поддержки</a:t>
            </a:r>
          </a:p>
          <a:p>
            <a:pPr marL="228600" indent="-228600">
              <a:buAutoNum type="arabicPeriod"/>
            </a:pP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Полное сопровождение сделки от формирования запроса до конкурса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313E93A-4F52-4EDB-81D5-F9F919C45DE7}"/>
              </a:ext>
            </a:extLst>
          </p:cNvPr>
          <p:cNvSpPr/>
          <p:nvPr/>
        </p:nvSpPr>
        <p:spPr>
          <a:xfrm>
            <a:off x="411872" y="5358489"/>
            <a:ext cx="3874901" cy="32316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3 – Согласование решения и подготовка технической документации к конкурсу. 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B114B91F-7FC9-42F9-9BD7-CCE5B3D0F406}"/>
              </a:ext>
            </a:extLst>
          </p:cNvPr>
          <p:cNvSpPr/>
          <p:nvPr/>
        </p:nvSpPr>
        <p:spPr>
          <a:xfrm>
            <a:off x="6490625" y="5358489"/>
            <a:ext cx="3874901" cy="48474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4 – Внедрение решения силами </a:t>
            </a:r>
            <a:r>
              <a:rPr lang="ru-RU" sz="1050" b="1" dirty="0" err="1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Аксофт</a:t>
            </a:r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под ключ и подготовка всей необходимой технической документации для дальнейшей работы и обучение персонала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01C8997-9301-4E2A-ADA9-45386948CCDE}"/>
              </a:ext>
            </a:extLst>
          </p:cNvPr>
          <p:cNvSpPr/>
          <p:nvPr/>
        </p:nvSpPr>
        <p:spPr>
          <a:xfrm>
            <a:off x="3009754" y="6074040"/>
            <a:ext cx="5249127" cy="16158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r>
              <a:rPr lang="ru-RU" sz="1050" b="1" dirty="0">
                <a:solidFill>
                  <a:srgbClr val="2EBBC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Шаг 5 – Успешное завершение проекта, довольный заказчик, богатый партнёр </a:t>
            </a:r>
          </a:p>
        </p:txBody>
      </p:sp>
      <p:sp>
        <p:nvSpPr>
          <p:cNvPr id="22" name="Знак ''плюс'' 21">
            <a:extLst>
              <a:ext uri="{FF2B5EF4-FFF2-40B4-BE49-F238E27FC236}">
                <a16:creationId xmlns:a16="http://schemas.microsoft.com/office/drawing/2014/main" id="{A1407827-7FBB-4722-93B2-8E8032BA5C16}"/>
              </a:ext>
            </a:extLst>
          </p:cNvPr>
          <p:cNvSpPr/>
          <p:nvPr/>
        </p:nvSpPr>
        <p:spPr>
          <a:xfrm>
            <a:off x="3226900" y="2679300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82C5537-B5F8-498C-9812-0169473FE2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60" y="2352304"/>
            <a:ext cx="1892303" cy="126074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4F7DDC2-2BD4-4505-998D-B3E7C0E09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783" y="2403598"/>
            <a:ext cx="2320809" cy="11626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7EEC84-2277-4590-A712-45D7D3E4D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579" y="2766805"/>
            <a:ext cx="1866667" cy="431746"/>
          </a:xfrm>
          <a:prstGeom prst="rect">
            <a:avLst/>
          </a:prstGeom>
        </p:spPr>
      </p:pic>
      <p:sp>
        <p:nvSpPr>
          <p:cNvPr id="26" name="Знак ''плюс'' 25">
            <a:extLst>
              <a:ext uri="{FF2B5EF4-FFF2-40B4-BE49-F238E27FC236}">
                <a16:creationId xmlns:a16="http://schemas.microsoft.com/office/drawing/2014/main" id="{152FF073-D8FE-44E9-A720-FEDA719028D1}"/>
              </a:ext>
            </a:extLst>
          </p:cNvPr>
          <p:cNvSpPr/>
          <p:nvPr/>
        </p:nvSpPr>
        <p:spPr>
          <a:xfrm>
            <a:off x="6261331" y="2701246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Знак ''плюс'' 26">
            <a:extLst>
              <a:ext uri="{FF2B5EF4-FFF2-40B4-BE49-F238E27FC236}">
                <a16:creationId xmlns:a16="http://schemas.microsoft.com/office/drawing/2014/main" id="{2FA43E00-5DB3-4B01-926D-0199175BB9CB}"/>
              </a:ext>
            </a:extLst>
          </p:cNvPr>
          <p:cNvSpPr/>
          <p:nvPr/>
        </p:nvSpPr>
        <p:spPr>
          <a:xfrm>
            <a:off x="8896872" y="2672241"/>
            <a:ext cx="609115" cy="609115"/>
          </a:xfrm>
          <a:prstGeom prst="mathPlus">
            <a:avLst>
              <a:gd name="adj1" fmla="val 125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BFBE86-49EB-4DBD-925F-09B43309D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5215" y="2604345"/>
            <a:ext cx="145732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17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D2B544-4F7E-46E0-8276-E3FF80ED2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712" y="998012"/>
            <a:ext cx="4867275" cy="46672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16F996-4F31-46DC-8AE3-7719ECB02396}"/>
              </a:ext>
            </a:extLst>
          </p:cNvPr>
          <p:cNvSpPr/>
          <p:nvPr/>
        </p:nvSpPr>
        <p:spPr>
          <a:xfrm>
            <a:off x="409575" y="352336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/>
            <a:r>
              <a:rPr lang="ru-RU" sz="2400" b="1" cap="all" dirty="0">
                <a:solidFill>
                  <a:schemeClr val="bg1"/>
                </a:solidFill>
                <a:latin typeface="Roboto"/>
              </a:rPr>
              <a:t>Конфигуратор</a:t>
            </a:r>
          </a:p>
          <a:p>
            <a:pPr fontAlgn="ctr"/>
            <a:r>
              <a:rPr lang="ru-RU" sz="2400" b="1" cap="all" dirty="0">
                <a:solidFill>
                  <a:schemeClr val="bg1"/>
                </a:solidFill>
                <a:latin typeface="Roboto"/>
              </a:rPr>
              <a:t>Программно-аппаратных комплексов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4150E7-1152-4183-A596-35C1520A3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38" y="1144386"/>
            <a:ext cx="5596418" cy="339036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528AC2-769A-4EC2-B11F-7823C9C7D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00" y="4495800"/>
            <a:ext cx="3695700" cy="36523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529272F-985C-44B9-A4C6-A7F41D8D6140}"/>
              </a:ext>
            </a:extLst>
          </p:cNvPr>
          <p:cNvSpPr/>
          <p:nvPr/>
        </p:nvSpPr>
        <p:spPr>
          <a:xfrm>
            <a:off x="5444018" y="3274010"/>
            <a:ext cx="292369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B0BD"/>
                </a:solidFill>
              </a:rPr>
              <a:t>В рамках поставки ПАК мы предоставляем: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Аудит ИТ-инфраструктуры вашего бизнеса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Помощь в подборе оптимального решения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Составление технического задания под ПАК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Проектирование уникального решения под нужды заказчика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Демонстрация возможностей ПАК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Пилотный проект для оценки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Внедрение ПАК под ключ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Миграция ИТ-систем с полным сопровождением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Обучение ваших специалистов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000" dirty="0">
                <a:solidFill>
                  <a:schemeClr val="bg1"/>
                </a:solidFill>
              </a:rPr>
              <a:t>Техподдержка</a:t>
            </a:r>
          </a:p>
        </p:txBody>
      </p:sp>
      <p:pic>
        <p:nvPicPr>
          <p:cNvPr id="1026" name="Picture 2" descr="https://code-qr.ru/storage/generated/2024/11/13/52c69a3f5f49dd20173b9a28caa0667a/2024111307050.png">
            <a:extLst>
              <a:ext uri="{FF2B5EF4-FFF2-40B4-BE49-F238E27FC236}">
                <a16:creationId xmlns:a16="http://schemas.microsoft.com/office/drawing/2014/main" id="{D430FE14-6C3D-4C82-924A-4A11E51FD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4655571"/>
            <a:ext cx="1729268" cy="172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178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9337A60-855B-4C34-87C6-9C310C973734}"/>
              </a:ext>
            </a:extLst>
          </p:cNvPr>
          <p:cNvSpPr txBox="1">
            <a:spLocks/>
          </p:cNvSpPr>
          <p:nvPr/>
        </p:nvSpPr>
        <p:spPr>
          <a:xfrm>
            <a:off x="266331" y="429566"/>
            <a:ext cx="91440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1E2849"/>
                </a:solidFill>
              </a:rPr>
              <a:t>Примеры «</a:t>
            </a:r>
            <a:r>
              <a:rPr lang="ru-RU" sz="3200" dirty="0" err="1">
                <a:solidFill>
                  <a:srgbClr val="1E2849"/>
                </a:solidFill>
              </a:rPr>
              <a:t>ПАКа</a:t>
            </a:r>
            <a:r>
              <a:rPr lang="ru-RU" sz="3200" dirty="0">
                <a:solidFill>
                  <a:srgbClr val="1E2849"/>
                </a:solidFill>
              </a:rPr>
              <a:t>»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5389A05-8A1B-4878-8211-437D9C71E20E}"/>
              </a:ext>
            </a:extLst>
          </p:cNvPr>
          <p:cNvGrpSpPr/>
          <p:nvPr/>
        </p:nvGrpSpPr>
        <p:grpSpPr>
          <a:xfrm>
            <a:off x="5232926" y="1635925"/>
            <a:ext cx="5047025" cy="4111733"/>
            <a:chOff x="5415806" y="1720770"/>
            <a:chExt cx="5047025" cy="4111733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61814AE-C5F5-46F8-B61A-B142A540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93072" y="3588350"/>
              <a:ext cx="2150314" cy="1046138"/>
            </a:xfrm>
            <a:prstGeom prst="rect">
              <a:avLst/>
            </a:prstGeom>
          </p:spPr>
        </p:pic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C750407E-8C72-4F12-A630-5DBB61E3F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52218" y="4764767"/>
              <a:ext cx="1504779" cy="59813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B74794F9-0754-4E95-BEEA-CF5AADA31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5806" y="3812352"/>
              <a:ext cx="2243002" cy="598134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58C7807-AB87-4E68-BBB4-CA224E980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58523" y="1720770"/>
              <a:ext cx="2014669" cy="500885"/>
            </a:xfrm>
            <a:prstGeom prst="rect">
              <a:avLst/>
            </a:prstGeom>
          </p:spPr>
        </p:pic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520A35D7-4C1F-4111-AC1B-9FBA1A79C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7411" y="2526447"/>
              <a:ext cx="1945178" cy="1237452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Графика, Шрифт, графический дизайн, логотип&#10;&#10;Автоматически созданное описание">
              <a:extLst>
                <a:ext uri="{FF2B5EF4-FFF2-40B4-BE49-F238E27FC236}">
                  <a16:creationId xmlns:a16="http://schemas.microsoft.com/office/drawing/2014/main" id="{46CB4830-B341-405D-941F-1D6759320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852160" y="2821783"/>
              <a:ext cx="1812401" cy="483307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203C400-C5D4-4603-9F34-A9479CA57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7653" y="4595051"/>
              <a:ext cx="1945178" cy="1237452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84EF9C6-92A6-4B3B-9975-870C63D9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421" y="2717761"/>
              <a:ext cx="738232" cy="738232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CD7C05EB-D84A-4B47-A8AF-8D020FD5E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421" y="3763899"/>
              <a:ext cx="738232" cy="73823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67B8138C-333C-4519-A8A1-87052F1ED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9421" y="4810037"/>
              <a:ext cx="738232" cy="73823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D892DE4-4B26-4EAA-A267-28A18338EA23}"/>
              </a:ext>
            </a:extLst>
          </p:cNvPr>
          <p:cNvSpPr txBox="1"/>
          <p:nvPr/>
        </p:nvSpPr>
        <p:spPr>
          <a:xfrm>
            <a:off x="1053460" y="1731258"/>
            <a:ext cx="3457580" cy="135421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ru-RU"/>
            </a:defPPr>
            <a:lvl1pPr algn="ctr">
              <a:defRPr>
                <a:ea typeface="League Spartan" charset="0"/>
                <a:cs typeface="Poppins" pitchFamily="2" charset="77"/>
              </a:defRPr>
            </a:lvl1pPr>
          </a:lstStyle>
          <a:p>
            <a:pPr algn="l"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Закрепим: 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«ПАК» 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это комплекс, который закрывает одну или несколько специальных задач, обязан быть зарегистрирован в реестре.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019D4C-4864-40A9-A717-90B9496B18FC}"/>
              </a:ext>
            </a:extLst>
          </p:cNvPr>
          <p:cNvSpPr txBox="1"/>
          <p:nvPr/>
        </p:nvSpPr>
        <p:spPr>
          <a:xfrm>
            <a:off x="1053460" y="3679054"/>
            <a:ext cx="3457580" cy="15696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>
            <a:defPPr>
              <a:defRPr lang="ru-RU"/>
            </a:defPPr>
            <a:lvl1pPr algn="ctr">
              <a:defRPr>
                <a:ea typeface="League Spartan" charset="0"/>
                <a:cs typeface="Poppins" pitchFamily="2" charset="77"/>
              </a:defRPr>
            </a:lvl1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Преимущество «</a:t>
            </a:r>
            <a:r>
              <a:rPr kumimoji="0" lang="ru-RU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ПАКа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» </a:t>
            </a:r>
            <a:b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заключен</a:t>
            </a:r>
            <a:r>
              <a:rPr lang="ru-RU" sz="1600" dirty="0">
                <a:solidFill>
                  <a:srgbClr val="1E2849"/>
                </a:solidFill>
                <a:latin typeface="Segoe UI"/>
              </a:rPr>
              <a:t>о</a:t>
            </a: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 в том, что ПАК полностью закрывает определённую задачу </a:t>
            </a:r>
            <a:b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и не может подвергаться </a:t>
            </a:r>
            <a:b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</a:br>
            <a:r>
              <a:rPr kumimoji="0" lang="ru-RU" sz="1600" i="0" u="none" strike="noStrike" kern="1200" cap="none" spc="0" normalizeH="0" baseline="0" noProof="0" dirty="0">
                <a:ln>
                  <a:noFill/>
                </a:ln>
                <a:solidFill>
                  <a:srgbClr val="1E2849"/>
                </a:solidFill>
                <a:effectLst/>
                <a:uLnTx/>
                <a:uFillTx/>
                <a:latin typeface="Segoe UI"/>
              </a:rPr>
              <a:t>крупным изменениям.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4D9E1CB6-E78F-4E8D-B3BF-43E462E594D4}"/>
              </a:ext>
            </a:extLst>
          </p:cNvPr>
          <p:cNvCxnSpPr>
            <a:cxnSpLocks/>
          </p:cNvCxnSpPr>
          <p:nvPr/>
        </p:nvCxnSpPr>
        <p:spPr>
          <a:xfrm>
            <a:off x="1127125" y="3335383"/>
            <a:ext cx="338391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FFFC68F8-402D-4803-AADB-65B879B1BA46}"/>
              </a:ext>
            </a:extLst>
          </p:cNvPr>
          <p:cNvCxnSpPr>
            <a:cxnSpLocks/>
          </p:cNvCxnSpPr>
          <p:nvPr/>
        </p:nvCxnSpPr>
        <p:spPr>
          <a:xfrm>
            <a:off x="4767682" y="1844540"/>
            <a:ext cx="0" cy="390311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8326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9337A60-855B-4C34-87C6-9C310C973734}"/>
              </a:ext>
            </a:extLst>
          </p:cNvPr>
          <p:cNvSpPr txBox="1">
            <a:spLocks/>
          </p:cNvSpPr>
          <p:nvPr/>
        </p:nvSpPr>
        <p:spPr>
          <a:xfrm>
            <a:off x="266331" y="429566"/>
            <a:ext cx="9144000" cy="819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solidFill>
                  <a:srgbClr val="1E2849"/>
                </a:solidFill>
              </a:rPr>
              <a:t>Примеры «</a:t>
            </a:r>
            <a:r>
              <a:rPr lang="ru-RU" sz="3200" dirty="0" err="1">
                <a:solidFill>
                  <a:srgbClr val="1E2849"/>
                </a:solidFill>
              </a:rPr>
              <a:t>Бандла</a:t>
            </a:r>
            <a:r>
              <a:rPr lang="ru-RU" sz="3200" dirty="0">
                <a:solidFill>
                  <a:srgbClr val="1E2849"/>
                </a:solidFill>
              </a:rPr>
              <a:t>»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5CCDB3C-510B-4420-B8BC-A9F889986C3C}"/>
              </a:ext>
            </a:extLst>
          </p:cNvPr>
          <p:cNvGrpSpPr/>
          <p:nvPr/>
        </p:nvGrpSpPr>
        <p:grpSpPr>
          <a:xfrm>
            <a:off x="1053460" y="1582371"/>
            <a:ext cx="9924165" cy="4069493"/>
            <a:chOff x="1053460" y="1678165"/>
            <a:chExt cx="9924165" cy="4069493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C2CADECF-F7A6-43B3-9CD5-02EADA844E5B}"/>
                </a:ext>
              </a:extLst>
            </p:cNvPr>
            <p:cNvGrpSpPr/>
            <p:nvPr/>
          </p:nvGrpSpPr>
          <p:grpSpPr>
            <a:xfrm>
              <a:off x="5024325" y="1678165"/>
              <a:ext cx="5953300" cy="3843032"/>
              <a:chOff x="5595367" y="1704291"/>
              <a:chExt cx="5953300" cy="3843032"/>
            </a:xfrm>
          </p:grpSpPr>
          <p:grpSp>
            <p:nvGrpSpPr>
              <p:cNvPr id="5" name="Группа 4">
                <a:extLst>
                  <a:ext uri="{FF2B5EF4-FFF2-40B4-BE49-F238E27FC236}">
                    <a16:creationId xmlns:a16="http://schemas.microsoft.com/office/drawing/2014/main" id="{0E3177C8-9960-4473-8AE5-72DC5FFF0DD5}"/>
                  </a:ext>
                </a:extLst>
              </p:cNvPr>
              <p:cNvGrpSpPr/>
              <p:nvPr/>
            </p:nvGrpSpPr>
            <p:grpSpPr>
              <a:xfrm>
                <a:off x="5595367" y="1916033"/>
                <a:ext cx="5953300" cy="3558891"/>
                <a:chOff x="5212190" y="1641772"/>
                <a:chExt cx="5953300" cy="3558891"/>
              </a:xfrm>
            </p:grpSpPr>
            <p:sp>
              <p:nvSpPr>
                <p:cNvPr id="14" name="Заголовок 1">
                  <a:extLst>
                    <a:ext uri="{FF2B5EF4-FFF2-40B4-BE49-F238E27FC236}">
                      <a16:creationId xmlns:a16="http://schemas.microsoft.com/office/drawing/2014/main" id="{ED8DF727-48CF-4CF8-B490-8403AADB62B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212190" y="4607229"/>
                  <a:ext cx="2222515" cy="593434"/>
                </a:xfrm>
                <a:prstGeom prst="rect">
                  <a:avLst/>
                </a:prstGeom>
              </p:spPr>
              <p:txBody>
                <a:bodyPr vert="horz" lIns="91440" tIns="45720" rIns="91440" bIns="45720" rtlCol="0" anchor="ctr">
                  <a:normAutofit/>
                </a:bodyPr>
                <a:lstStyle>
                  <a:lvl1pPr algn="l" defTabSz="914400" rtl="0" eaLnBrk="1" latinLnBrk="0" hangingPunct="1">
                    <a:lnSpc>
                      <a:spcPct val="90000"/>
                    </a:lnSpc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r"/>
                  <a:r>
                    <a:rPr lang="ru-RU" sz="2000" dirty="0">
                      <a:solidFill>
                        <a:srgbClr val="1E2849"/>
                      </a:solidFill>
                    </a:rPr>
                    <a:t>Любой софт</a:t>
                  </a:r>
                </a:p>
              </p:txBody>
            </p:sp>
            <p:grpSp>
              <p:nvGrpSpPr>
                <p:cNvPr id="4" name="Группа 3">
                  <a:extLst>
                    <a:ext uri="{FF2B5EF4-FFF2-40B4-BE49-F238E27FC236}">
                      <a16:creationId xmlns:a16="http://schemas.microsoft.com/office/drawing/2014/main" id="{9FA0E616-536D-4E6F-8452-061325F161F3}"/>
                    </a:ext>
                  </a:extLst>
                </p:cNvPr>
                <p:cNvGrpSpPr/>
                <p:nvPr/>
              </p:nvGrpSpPr>
              <p:grpSpPr>
                <a:xfrm>
                  <a:off x="5805039" y="1641772"/>
                  <a:ext cx="5360451" cy="3558891"/>
                  <a:chOff x="5805039" y="1641772"/>
                  <a:chExt cx="5360451" cy="3558891"/>
                </a:xfrm>
              </p:grpSpPr>
              <p:pic>
                <p:nvPicPr>
                  <p:cNvPr id="7" name="Рисунок 6">
                    <a:extLst>
                      <a:ext uri="{FF2B5EF4-FFF2-40B4-BE49-F238E27FC236}">
                        <a16:creationId xmlns:a16="http://schemas.microsoft.com/office/drawing/2014/main" id="{FC2D6A33-D1FD-4F64-B598-3363AEBB94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59995" y="1641772"/>
                    <a:ext cx="1607411" cy="314748"/>
                  </a:xfrm>
                  <a:prstGeom prst="rect">
                    <a:avLst/>
                  </a:prstGeom>
                </p:spPr>
              </p:pic>
              <p:pic>
                <p:nvPicPr>
                  <p:cNvPr id="8" name="Рисунок 7">
                    <a:extLst>
                      <a:ext uri="{FF2B5EF4-FFF2-40B4-BE49-F238E27FC236}">
                        <a16:creationId xmlns:a16="http://schemas.microsoft.com/office/drawing/2014/main" id="{A9CF2D1A-E6F7-416A-B139-EF67068045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96DAC541-7B7A-43D3-8B79-37D633B846F1}">
                        <asvg:svgBlip xmlns:asvg="http://schemas.microsoft.com/office/drawing/2016/SVG/main" r:embed="rId4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659995" y="2505944"/>
                    <a:ext cx="1255234" cy="528993"/>
                  </a:xfrm>
                  <a:prstGeom prst="rect">
                    <a:avLst/>
                  </a:prstGeom>
                </p:spPr>
              </p:pic>
              <p:pic>
                <p:nvPicPr>
                  <p:cNvPr id="10" name="Рисунок 9">
                    <a:extLst>
                      <a:ext uri="{FF2B5EF4-FFF2-40B4-BE49-F238E27FC236}">
                        <a16:creationId xmlns:a16="http://schemas.microsoft.com/office/drawing/2014/main" id="{961814AE-C5F5-46F8-B61A-B142A540ED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8205803" y="3381735"/>
                    <a:ext cx="2070385" cy="1007251"/>
                  </a:xfrm>
                  <a:prstGeom prst="rect">
                    <a:avLst/>
                  </a:prstGeom>
                </p:spPr>
              </p:pic>
              <p:pic>
                <p:nvPicPr>
                  <p:cNvPr id="11" name="Рисунок 10">
                    <a:extLst>
                      <a:ext uri="{FF2B5EF4-FFF2-40B4-BE49-F238E27FC236}">
                        <a16:creationId xmlns:a16="http://schemas.microsoft.com/office/drawing/2014/main" id="{DAD9B5A4-CD4B-4D8B-86B9-2F35C26FCC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05039" y="2544266"/>
                    <a:ext cx="1519877" cy="405300"/>
                  </a:xfrm>
                  <a:prstGeom prst="rect">
                    <a:avLst/>
                  </a:prstGeom>
                </p:spPr>
              </p:pic>
              <p:sp>
                <p:nvSpPr>
                  <p:cNvPr id="15" name="Заголовок 1">
                    <a:extLst>
                      <a:ext uri="{FF2B5EF4-FFF2-40B4-BE49-F238E27FC236}">
                        <a16:creationId xmlns:a16="http://schemas.microsoft.com/office/drawing/2014/main" id="{E6876694-7A04-4AAC-ACB6-A86E7DE944C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8652389" y="4607229"/>
                    <a:ext cx="2513101" cy="593434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l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ru-RU" sz="2000" dirty="0">
                        <a:solidFill>
                          <a:srgbClr val="1E2849"/>
                        </a:solidFill>
                      </a:rPr>
                      <a:t>Любое железо</a:t>
                    </a:r>
                  </a:p>
                </p:txBody>
              </p:sp>
              <p:pic>
                <p:nvPicPr>
                  <p:cNvPr id="3" name="Рисунок 2">
                    <a:extLst>
                      <a:ext uri="{FF2B5EF4-FFF2-40B4-BE49-F238E27FC236}">
                        <a16:creationId xmlns:a16="http://schemas.microsoft.com/office/drawing/2014/main" id="{F10194B7-ABCE-4B51-A352-ED0937EDFA3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892573" y="1641772"/>
                    <a:ext cx="1519877" cy="355394"/>
                  </a:xfrm>
                  <a:prstGeom prst="rect">
                    <a:avLst/>
                  </a:prstGeom>
                </p:spPr>
              </p:pic>
              <p:pic>
                <p:nvPicPr>
                  <p:cNvPr id="22" name="Рисунок 21">
                    <a:extLst>
                      <a:ext uri="{FF2B5EF4-FFF2-40B4-BE49-F238E27FC236}">
                        <a16:creationId xmlns:a16="http://schemas.microsoft.com/office/drawing/2014/main" id="{72CC84E4-1360-4F3A-BA9F-1915840577F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5914828" y="3708182"/>
                    <a:ext cx="1519877" cy="355394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1E0CC322-78CA-4F53-831C-3DFF02B263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283" y="1704291"/>
                <a:ext cx="738232" cy="738232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BF66C20A-B01C-4E5C-A770-F25F9556E8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283" y="2622347"/>
                <a:ext cx="738232" cy="738232"/>
              </a:xfrm>
              <a:prstGeom prst="rect">
                <a:avLst/>
              </a:prstGeom>
            </p:spPr>
          </p:pic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B3D3079-5178-420D-9E4D-87D14FAEA0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283" y="3705521"/>
                <a:ext cx="738232" cy="738232"/>
              </a:xfrm>
              <a:prstGeom prst="rect">
                <a:avLst/>
              </a:prstGeom>
            </p:spPr>
          </p:pic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53DA1BA2-F2E5-46EC-8B80-585F6C6D32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50283" y="4809091"/>
                <a:ext cx="738232" cy="738232"/>
              </a:xfrm>
              <a:prstGeom prst="rect">
                <a:avLst/>
              </a:prstGeom>
            </p:spPr>
          </p:pic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717E577-32D8-4298-A95E-CE8C02446C69}"/>
                </a:ext>
              </a:extLst>
            </p:cNvPr>
            <p:cNvSpPr txBox="1"/>
            <p:nvPr/>
          </p:nvSpPr>
          <p:spPr>
            <a:xfrm>
              <a:off x="1053460" y="1844540"/>
              <a:ext cx="3457580" cy="156966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ru-RU"/>
              </a:defPPr>
              <a:lvl1pPr algn="ctr">
                <a:defRPr>
                  <a:ea typeface="League Spartan" charset="0"/>
                  <a:cs typeface="Poppins" pitchFamily="2" charset="77"/>
                </a:defRPr>
              </a:lvl1pPr>
            </a:lstStyle>
            <a:p>
              <a:pPr algn="l"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Закрепим: </a:t>
              </a:r>
              <a:b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</a:b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«Бандл» - это технологическое партнёрство, подтверждённое </a:t>
              </a:r>
              <a:br>
                <a:rPr kumimoji="0" lang="en-US" sz="1600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</a:b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на совместимость сертификатом, имеет право реализовываться «одной строчкой»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02F4B0-26BB-45A2-B14C-8425CE447018}"/>
                </a:ext>
              </a:extLst>
            </p:cNvPr>
            <p:cNvSpPr txBox="1"/>
            <p:nvPr/>
          </p:nvSpPr>
          <p:spPr>
            <a:xfrm>
              <a:off x="1053460" y="4269388"/>
              <a:ext cx="3457580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>
              <a:defPPr>
                <a:defRPr lang="ru-RU"/>
              </a:defPPr>
              <a:lvl1pPr algn="ctr">
                <a:defRPr>
                  <a:ea typeface="League Spartan" charset="0"/>
                  <a:cs typeface="Poppins" pitchFamily="2" charset="77"/>
                </a:defRPr>
              </a:lvl1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Преимущество «</a:t>
              </a:r>
              <a:r>
                <a:rPr kumimoji="0" lang="ru-RU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бандла</a:t>
              </a:r>
              <a:r>
                <a:rPr kumimoji="0" lang="ru-RU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» </a:t>
              </a:r>
              <a:r>
                <a:rPr kumimoji="0" lang="ru-RU" sz="1600" i="0" u="none" strike="noStrike" kern="1200" cap="none" spc="0" normalizeH="0" baseline="0" noProof="0" dirty="0">
                  <a:ln>
                    <a:noFill/>
                  </a:ln>
                  <a:solidFill>
                    <a:srgbClr val="1E2849"/>
                  </a:solidFill>
                  <a:effectLst/>
                  <a:uLnTx/>
                  <a:uFillTx/>
                  <a:latin typeface="Segoe UI"/>
                </a:rPr>
                <a:t>заключена в скорости его тестирования и универсальности</a:t>
              </a: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F76E2999-D490-4B38-996D-E3D6A53314F5}"/>
                </a:ext>
              </a:extLst>
            </p:cNvPr>
            <p:cNvCxnSpPr>
              <a:cxnSpLocks/>
            </p:cNvCxnSpPr>
            <p:nvPr/>
          </p:nvCxnSpPr>
          <p:spPr>
            <a:xfrm>
              <a:off x="1127125" y="3873710"/>
              <a:ext cx="33839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DD7AB018-A1E6-4CB3-B34F-9800E389FAAF}"/>
                </a:ext>
              </a:extLst>
            </p:cNvPr>
            <p:cNvCxnSpPr>
              <a:cxnSpLocks/>
            </p:cNvCxnSpPr>
            <p:nvPr/>
          </p:nvCxnSpPr>
          <p:spPr>
            <a:xfrm>
              <a:off x="4767682" y="1844540"/>
              <a:ext cx="0" cy="390311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4584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7084DFC8-7176-40DD-967F-BE5E709792D6}"/>
              </a:ext>
            </a:extLst>
          </p:cNvPr>
          <p:cNvSpPr txBox="1"/>
          <p:nvPr/>
        </p:nvSpPr>
        <p:spPr>
          <a:xfrm>
            <a:off x="5695022" y="1940533"/>
            <a:ext cx="6388122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200" b="1">
                <a:solidFill>
                  <a:srgbClr val="00B0BD"/>
                </a:solidFill>
              </a:defRPr>
            </a:pPr>
            <a:r>
              <a:rPr sz="2800" dirty="0" err="1">
                <a:solidFill>
                  <a:srgbClr val="23ACB3"/>
                </a:solidFill>
              </a:rPr>
              <a:t>Развиваем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sz="2800" dirty="0" err="1">
                <a:solidFill>
                  <a:srgbClr val="002060"/>
                </a:solidFill>
              </a:rPr>
              <a:t>цифровые</a:t>
            </a:r>
            <a:r>
              <a:rPr sz="2800" dirty="0">
                <a:solidFill>
                  <a:srgbClr val="002060"/>
                </a:solidFill>
              </a:rPr>
              <a:t> </a:t>
            </a:r>
            <a:r>
              <a:rPr sz="2800" dirty="0" err="1">
                <a:solidFill>
                  <a:srgbClr val="002060"/>
                </a:solidFill>
              </a:rPr>
              <a:t>технологии</a:t>
            </a:r>
            <a:endParaRPr sz="2800" dirty="0">
              <a:solidFill>
                <a:srgbClr val="002060"/>
              </a:solidFill>
            </a:endParaRPr>
          </a:p>
          <a:p>
            <a:pPr>
              <a:defRPr sz="2200" b="1">
                <a:solidFill>
                  <a:srgbClr val="00B0BD"/>
                </a:solidFill>
              </a:defRPr>
            </a:pPr>
            <a:r>
              <a:rPr sz="2800" dirty="0" err="1">
                <a:solidFill>
                  <a:srgbClr val="23ACB3"/>
                </a:solidFill>
              </a:rPr>
              <a:t>Укрепляем</a:t>
            </a:r>
            <a:br>
              <a:rPr lang="ru-RU" sz="2800" dirty="0">
                <a:solidFill>
                  <a:schemeClr val="bg1"/>
                </a:solidFill>
              </a:rPr>
            </a:br>
            <a:r>
              <a:rPr sz="2800" dirty="0" err="1">
                <a:solidFill>
                  <a:srgbClr val="002060"/>
                </a:solidFill>
              </a:rPr>
              <a:t>технологический</a:t>
            </a:r>
            <a:r>
              <a:rPr sz="2800" dirty="0">
                <a:solidFill>
                  <a:srgbClr val="002060"/>
                </a:solidFill>
              </a:rPr>
              <a:t> </a:t>
            </a:r>
            <a:r>
              <a:rPr sz="2800" dirty="0" err="1">
                <a:solidFill>
                  <a:srgbClr val="002060"/>
                </a:solidFill>
              </a:rPr>
              <a:t>суверенитет</a:t>
            </a:r>
            <a:endParaRPr sz="2800" dirty="0">
              <a:solidFill>
                <a:srgbClr val="00206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8EEC24-B87E-4271-9E2D-33DC397A031B}"/>
              </a:ext>
            </a:extLst>
          </p:cNvPr>
          <p:cNvSpPr txBox="1"/>
          <p:nvPr/>
        </p:nvSpPr>
        <p:spPr>
          <a:xfrm>
            <a:off x="5695021" y="4758612"/>
            <a:ext cx="454624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2060"/>
                </a:solidFill>
                <a:sym typeface="Segoe UI"/>
              </a:rPr>
              <a:t>Кудинова Екатерина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2060"/>
              </a:solidFill>
              <a:effectLst/>
              <a:uFillTx/>
              <a:sym typeface="Segoe U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>
                <a:solidFill>
                  <a:srgbClr val="002060"/>
                </a:solidFill>
              </a:rPr>
              <a:t>Менеджер по развитию продаж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1659066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8BA4FF-4EC4-4708-A032-74A6836298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892" y="2733677"/>
            <a:ext cx="2488276" cy="248827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305BEE5-8423-422C-85EC-6DA44625910F}"/>
              </a:ext>
            </a:extLst>
          </p:cNvPr>
          <p:cNvSpPr/>
          <p:nvPr/>
        </p:nvSpPr>
        <p:spPr>
          <a:xfrm>
            <a:off x="495832" y="1684824"/>
            <a:ext cx="4680642" cy="3856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 лет</a:t>
            </a:r>
            <a:endParaRPr lang="en-US" sz="26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на рынке</a:t>
            </a:r>
            <a:endParaRPr lang="en-US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Оборот 2023 </a:t>
            </a: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 млрд рублей</a:t>
            </a:r>
          </a:p>
          <a:p>
            <a:endParaRPr lang="ru-RU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Заказчики</a:t>
            </a: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39 300 в 2023 году</a:t>
            </a:r>
          </a:p>
          <a:p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ru-RU" sz="28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600" b="1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23 представительства</a:t>
            </a:r>
            <a:endParaRPr lang="en-US" sz="2600" b="1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dirty="0">
                <a:solidFill>
                  <a:srgbClr val="1E284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 7 странах</a:t>
            </a:r>
            <a:endParaRPr lang="en-US" dirty="0">
              <a:solidFill>
                <a:srgbClr val="1E284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2379E1-2831-4EF2-82EC-4B268D532DA5}"/>
              </a:ext>
            </a:extLst>
          </p:cNvPr>
          <p:cNvSpPr txBox="1"/>
          <p:nvPr/>
        </p:nvSpPr>
        <p:spPr>
          <a:xfrm>
            <a:off x="6881525" y="1243786"/>
            <a:ext cx="468064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34316DEB-4429-49E3-9918-9375BD4CFAB6}"/>
              </a:ext>
            </a:extLst>
          </p:cNvPr>
          <p:cNvSpPr/>
          <p:nvPr/>
        </p:nvSpPr>
        <p:spPr>
          <a:xfrm>
            <a:off x="885271" y="839448"/>
            <a:ext cx="1731147" cy="822319"/>
          </a:xfrm>
          <a:prstGeom prst="roundRect">
            <a:avLst/>
          </a:prstGeom>
          <a:gradFill flip="none" rotWithShape="1">
            <a:gsLst>
              <a:gs pos="0">
                <a:srgbClr val="00B0BD">
                  <a:shade val="30000"/>
                  <a:satMod val="115000"/>
                </a:srgbClr>
              </a:gs>
              <a:gs pos="50000">
                <a:srgbClr val="00B0BD">
                  <a:shade val="67500"/>
                  <a:satMod val="115000"/>
                </a:srgbClr>
              </a:gs>
              <a:gs pos="100000">
                <a:srgbClr val="00B0BD">
                  <a:shade val="100000"/>
                  <a:satMod val="115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/>
          </a:p>
          <a:p>
            <a:pPr algn="ctr"/>
            <a:r>
              <a:rPr lang="ru-RU" sz="1400" b="1" dirty="0"/>
              <a:t>Направление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4AB4D90-CD99-4203-B919-F036D6B24FAC}"/>
              </a:ext>
            </a:extLst>
          </p:cNvPr>
          <p:cNvSpPr/>
          <p:nvPr/>
        </p:nvSpPr>
        <p:spPr>
          <a:xfrm>
            <a:off x="2660099" y="843775"/>
            <a:ext cx="8581642" cy="82231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Вендоры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4776119-AB2B-413F-AD55-79FD03C03E6E}"/>
              </a:ext>
            </a:extLst>
          </p:cNvPr>
          <p:cNvSpPr/>
          <p:nvPr/>
        </p:nvSpPr>
        <p:spPr>
          <a:xfrm>
            <a:off x="2660101" y="1735371"/>
            <a:ext cx="8581640" cy="108625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D966007B-9345-4E7D-9C8B-B8B8667757A8}"/>
              </a:ext>
            </a:extLst>
          </p:cNvPr>
          <p:cNvSpPr/>
          <p:nvPr/>
        </p:nvSpPr>
        <p:spPr>
          <a:xfrm>
            <a:off x="881553" y="1732971"/>
            <a:ext cx="1731147" cy="10862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solidFill>
                  <a:srgbClr val="1E2849"/>
                </a:solidFill>
              </a:rPr>
              <a:t>Настольные системы</a:t>
            </a: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CED8AA91-E45E-4668-AB8E-69E9C0390F50}"/>
              </a:ext>
            </a:extLst>
          </p:cNvPr>
          <p:cNvSpPr/>
          <p:nvPr/>
        </p:nvSpPr>
        <p:spPr>
          <a:xfrm>
            <a:off x="2658241" y="2863820"/>
            <a:ext cx="5877020" cy="644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EF66BE23-CE0E-4E51-8D64-DE4FBDC649AF}"/>
              </a:ext>
            </a:extLst>
          </p:cNvPr>
          <p:cNvSpPr/>
          <p:nvPr/>
        </p:nvSpPr>
        <p:spPr>
          <a:xfrm>
            <a:off x="2658241" y="3550424"/>
            <a:ext cx="5877020" cy="644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EABF605D-5069-48EE-812B-2A7A4531E608}"/>
              </a:ext>
            </a:extLst>
          </p:cNvPr>
          <p:cNvSpPr/>
          <p:nvPr/>
        </p:nvSpPr>
        <p:spPr>
          <a:xfrm>
            <a:off x="2658241" y="4244773"/>
            <a:ext cx="5877020" cy="64441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C4DE512B-F823-42A9-85DF-A7A7BC8B34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801" y="417621"/>
            <a:ext cx="2165085" cy="497567"/>
          </a:xfrm>
          <a:prstGeom prst="rect">
            <a:avLst/>
          </a:prstGeom>
        </p:spPr>
      </p:pic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id="{A90550F5-F1C9-4B20-AB4E-A34CD65D22F9}"/>
              </a:ext>
            </a:extLst>
          </p:cNvPr>
          <p:cNvSpPr/>
          <p:nvPr/>
        </p:nvSpPr>
        <p:spPr>
          <a:xfrm>
            <a:off x="881553" y="2869254"/>
            <a:ext cx="1731147" cy="6444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rgbClr val="1E2849"/>
                </a:solidFill>
              </a:rPr>
              <a:t>Рабочие станции</a:t>
            </a:r>
          </a:p>
        </p:txBody>
      </p: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7703CC83-4190-4145-82B4-98A9E8FFBF3D}"/>
              </a:ext>
            </a:extLst>
          </p:cNvPr>
          <p:cNvSpPr/>
          <p:nvPr/>
        </p:nvSpPr>
        <p:spPr>
          <a:xfrm>
            <a:off x="881550" y="3556927"/>
            <a:ext cx="1731147" cy="6444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solidFill>
                  <a:srgbClr val="1E2849"/>
                </a:solidFill>
              </a:rPr>
              <a:t>Периферия</a:t>
            </a: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5AD9741B-C447-489E-8E9C-D74F7CA1B164}"/>
              </a:ext>
            </a:extLst>
          </p:cNvPr>
          <p:cNvSpPr/>
          <p:nvPr/>
        </p:nvSpPr>
        <p:spPr>
          <a:xfrm>
            <a:off x="881549" y="4249104"/>
            <a:ext cx="1731147" cy="644413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rgbClr val="1E2849"/>
                </a:solidFill>
              </a:rPr>
              <a:t>Мобильная техника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60C28-2CFB-4199-885F-3D7E6EFB0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920" y="4302277"/>
            <a:ext cx="972814" cy="2396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83100D-1E91-4FD8-85A0-0030E15E3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8433" y="4571310"/>
            <a:ext cx="1069772" cy="265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C9A8D2A-FB8D-43F0-943C-BE617C000C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28205" y="4422116"/>
            <a:ext cx="424462" cy="2805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4942BB-37D9-4095-A7FD-E0129F1BD0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3178" y="4301135"/>
            <a:ext cx="832433" cy="2701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3A8C3AE-48F4-447F-BE0E-D5F78436DE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675" y="4526037"/>
            <a:ext cx="1058486" cy="30242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9AEAF9B7-9537-48A8-A224-2C8B3DE361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4496" y="4346941"/>
            <a:ext cx="494058" cy="358192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E746CC88-0DC1-4FE5-923F-F661D95C7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58433" y="3799849"/>
            <a:ext cx="345682" cy="29037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1C7FD6B-B2DC-4984-AEB1-D9C57CE8AF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21511" y="3602690"/>
            <a:ext cx="527831" cy="23816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D2C8B9-E655-40C1-84CF-F5B7A6CB0EC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43" y="3894741"/>
            <a:ext cx="1020844" cy="18962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4F7F080-B3EA-438A-B8C2-9437331D080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78" y="3549118"/>
            <a:ext cx="752729" cy="377084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5C9BE82-C73A-4E8C-96C7-B7B97AEB3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5930" y="3561363"/>
            <a:ext cx="760544" cy="24684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FDDA27CD-D08E-40AD-A76F-9B7FEC65A76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451" y="3897840"/>
            <a:ext cx="909338" cy="20556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0EC64A2-9AF6-4945-8FBD-C0074648754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4093" y="3602690"/>
            <a:ext cx="797658" cy="2211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4156CC8-A223-4697-BA9A-455537C3C1F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91522" y="3851392"/>
            <a:ext cx="571042" cy="24560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76993D0-85E7-48D6-99D2-1F87339FE0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7295" y="3668332"/>
            <a:ext cx="417138" cy="302425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FEE1A10C-F9BE-40C8-9D65-4AA79E7D351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54648" y="3605604"/>
            <a:ext cx="742610" cy="20954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42F97258-8BCF-4DB8-B3A7-DAB53BEF43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84360" y="3887859"/>
            <a:ext cx="834329" cy="1939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181EB1-8880-42C7-8EC6-3EE48DE57CE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358122" y="3563729"/>
            <a:ext cx="1045276" cy="28371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FD95879-B907-4F12-94D9-43AEB0CF767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570101" y="3867198"/>
            <a:ext cx="695302" cy="221233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CBF8F897-EBC6-42EC-B961-B0E79D5F7E5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840" y="2934170"/>
            <a:ext cx="987773" cy="197555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CAD3C54-31E4-49AC-96EA-C902A2238E8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14654" y="3242327"/>
            <a:ext cx="557330" cy="13231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32AF0E1-1856-4551-94AC-69EB50F42D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856217" y="3162487"/>
            <a:ext cx="976796" cy="202909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5D0C8720-E88A-41BA-BEB7-A9ECC8527C8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29735" y="2866942"/>
            <a:ext cx="571042" cy="24560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1E8F3DB2-00EE-48F4-96AD-2D412B06B26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104" y="2986291"/>
            <a:ext cx="1020844" cy="18962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EE6AAA8-C443-4728-84F6-78DA3A2E592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71694" y="3218104"/>
            <a:ext cx="1020844" cy="1772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A13AA90-C775-43AF-8661-9400AF084FF8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088616" y="2918598"/>
            <a:ext cx="877097" cy="2898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49A5460B-80FC-45B1-B50F-F99B9AFEB6C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43" y="2415650"/>
            <a:ext cx="704577" cy="123003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0A2E687D-D2BC-4E42-896D-859FFD00AEE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064" y="1782241"/>
            <a:ext cx="731256" cy="276051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3887EA47-B92B-4C74-A96F-D9E0CE51CC17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79" y="2412819"/>
            <a:ext cx="909338" cy="205569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EC0ED826-1D0B-47B9-A10B-75C5339DE3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253" y="1810760"/>
            <a:ext cx="595239" cy="249170"/>
          </a:xfrm>
          <a:prstGeom prst="rect">
            <a:avLst/>
          </a:prstGeom>
        </p:spPr>
      </p:pic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86519130-F753-492F-A1A1-C7F56E6629E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20331" y="2119113"/>
            <a:ext cx="976796" cy="202909"/>
          </a:xfrm>
          <a:prstGeom prst="rect">
            <a:avLst/>
          </a:prstGeom>
        </p:spPr>
      </p:pic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12942D45-E122-435C-8B02-EA127FEC406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394667" y="2391299"/>
            <a:ext cx="834329" cy="19394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FE85E7DF-6E86-46AA-9E26-350524CAA10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791057" y="1820347"/>
            <a:ext cx="834329" cy="204080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26C273F1-C4A5-4789-AB83-51D9EA7A218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28996" y="2094840"/>
            <a:ext cx="527831" cy="238168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F04DCA8-4820-473C-BEAC-3785A7C9D70C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606064" y="2347368"/>
            <a:ext cx="627326" cy="201835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46969F04-470F-4F2F-AFFB-B673AB28AA0D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6672787" y="1904491"/>
            <a:ext cx="624591" cy="166258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DC0261B1-D943-4022-8CA3-B34E03A34D4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398756" y="2242691"/>
            <a:ext cx="512625" cy="246819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8B0C7E6B-966A-485E-B9C3-496C8CA601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52073" y="2113223"/>
            <a:ext cx="557330" cy="132316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DEFFBD89-3F15-4345-AC8A-796F146CDDC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307172" y="2021451"/>
            <a:ext cx="765578" cy="140176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6B6602B-BC47-4F36-A9B9-6F4E3CCED9A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28" y="2333967"/>
            <a:ext cx="627326" cy="24898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9A36876C-D386-499F-B360-815DE05917F8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8380471" y="1782241"/>
            <a:ext cx="818367" cy="258800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107C9B8C-93E8-4B1A-A015-FDE5EBC5A9F1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205029" y="2099687"/>
            <a:ext cx="512624" cy="343511"/>
          </a:xfrm>
          <a:prstGeom prst="rect">
            <a:avLst/>
          </a:prstGeom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1B62B4E5-098E-47C2-A1CC-1355C98CF200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9556150" y="2484462"/>
            <a:ext cx="700686" cy="14927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98DBDC89-EBF8-4D46-B4CE-F309DADE272C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439225" y="1775559"/>
            <a:ext cx="779362" cy="2389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292FC4FA-D7E3-48F3-A93A-CAC0A6BDD8C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9753202" y="2125228"/>
            <a:ext cx="900492" cy="292428"/>
          </a:xfrm>
          <a:prstGeom prst="rect">
            <a:avLst/>
          </a:prstGeom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A0E3D7BD-D756-42CC-B591-E29F7B52338C}"/>
              </a:ext>
            </a:extLst>
      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0359607" y="2428905"/>
            <a:ext cx="779362" cy="235432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46B54067-F7E9-4B4C-8E6F-E9D95B26DB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0805" y="1878779"/>
            <a:ext cx="494058" cy="35819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63DD18-781B-4D08-AB62-33F3BA1FF16C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464899" y="1810760"/>
            <a:ext cx="688112" cy="131897"/>
          </a:xfrm>
          <a:prstGeom prst="rect">
            <a:avLst/>
          </a:prstGeom>
        </p:spPr>
      </p:pic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886598D0-5134-4827-AB81-9D0D96F59C3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66039" y="2536018"/>
            <a:ext cx="695302" cy="22123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C0E413-61E5-4450-B16F-16E338F5D6A8}"/>
              </a:ext>
            </a:extLst>
          </p:cNvPr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6220889" y="2517352"/>
            <a:ext cx="359114" cy="22708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1EBFEA-6AF7-49F2-82F1-496DB047D246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2772553" y="2162508"/>
            <a:ext cx="843844" cy="252489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DE01F30E-6EB6-4BFB-9FBE-819921A332A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810954" y="1861220"/>
            <a:ext cx="742610" cy="20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892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5CDB6A54-AD91-4074-82DB-F1C618E01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562" y="1477202"/>
            <a:ext cx="3370472" cy="337047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54C6000-309E-4584-8FCE-7E300386C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89" y="2855398"/>
            <a:ext cx="2757700" cy="2757700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3881C2BD-9A16-469E-8ABA-64E9097A7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01185" y="701423"/>
            <a:ext cx="1037805" cy="193213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47CF8CFA-4AE7-45EC-92FF-D308C82358B8}"/>
              </a:ext>
            </a:extLst>
          </p:cNvPr>
          <p:cNvSpPr txBox="1"/>
          <p:nvPr/>
        </p:nvSpPr>
        <p:spPr>
          <a:xfrm>
            <a:off x="483354" y="397766"/>
            <a:ext cx="6274330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КОМПАНИЯ «ГРАВИТОН»</a:t>
            </a:r>
            <a:endParaRPr lang="ru-RU" sz="2400" b="1" dirty="0">
              <a:latin typeface="Roboto Black" panose="02000000000000000000" pitchFamily="2" charset="0"/>
              <a:ea typeface="Roboto Black" panose="02000000000000000000" pitchFamily="2" charset="0"/>
              <a:cs typeface="Roboto Black" panose="02000000000000000000" pitchFamily="2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29726BD9-14A9-45B8-B43A-980F909F2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94" y="913214"/>
            <a:ext cx="4757836" cy="4757836"/>
          </a:xfrm>
          <a:prstGeom prst="rect">
            <a:avLst/>
          </a:prstGeom>
          <a:effectLst/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D442A94F-613F-479D-B4B5-1C92EF47FFFF}"/>
              </a:ext>
            </a:extLst>
          </p:cNvPr>
          <p:cNvSpPr txBox="1"/>
          <p:nvPr/>
        </p:nvSpPr>
        <p:spPr>
          <a:xfrm>
            <a:off x="442913" y="1143804"/>
            <a:ext cx="4709528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Разработчик и производитель </a:t>
            </a:r>
          </a:p>
          <a:p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российской вычислительной техники – </a:t>
            </a:r>
          </a:p>
          <a:p>
            <a:r>
              <a:rPr lang="ru-RU" sz="14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один из лидеров в импортозамещении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B54DA9-682F-45D2-9349-D19266FF9AD5}"/>
              </a:ext>
            </a:extLst>
          </p:cNvPr>
          <p:cNvSpPr txBox="1"/>
          <p:nvPr/>
        </p:nvSpPr>
        <p:spPr>
          <a:xfrm>
            <a:off x="442913" y="2401411"/>
            <a:ext cx="137318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КЛИЕНТСКИЕ: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D99BFB-B8F6-4184-8400-DB28D9DA9093}"/>
              </a:ext>
            </a:extLst>
          </p:cNvPr>
          <p:cNvSpPr txBox="1"/>
          <p:nvPr/>
        </p:nvSpPr>
        <p:spPr>
          <a:xfrm>
            <a:off x="437635" y="4127393"/>
            <a:ext cx="118903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Golos Text DemiBold" panose="020B0703020202020204" pitchFamily="34" charset="-52"/>
              </a:rPr>
              <a:t>СЕРВЕРНЫЕ</a:t>
            </a:r>
            <a:r>
              <a:rPr lang="ru-RU" sz="1400" b="1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F89B2F6-3AA7-4381-805F-4A0D12897B31}"/>
              </a:ext>
            </a:extLst>
          </p:cNvPr>
          <p:cNvSpPr txBox="1"/>
          <p:nvPr/>
        </p:nvSpPr>
        <p:spPr>
          <a:xfrm>
            <a:off x="250456" y="4509371"/>
            <a:ext cx="26902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Серверные системы</a:t>
            </a:r>
          </a:p>
          <a:p>
            <a:pPr marL="171450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СХД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Golos Text DemiBold" panose="020B0703020202020204" pitchFamily="34" charset="-52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33263D2-7A84-4E5E-80D1-7DADA3D6481B}"/>
              </a:ext>
            </a:extLst>
          </p:cNvPr>
          <p:cNvSpPr txBox="1"/>
          <p:nvPr/>
        </p:nvSpPr>
        <p:spPr>
          <a:xfrm>
            <a:off x="437635" y="5157989"/>
            <a:ext cx="386971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ПАК вычислительная система </a:t>
            </a:r>
            <a:r>
              <a:rPr lang="en-US" sz="1400" b="1" dirty="0" err="1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Helius</a:t>
            </a:r>
            <a:r>
              <a:rPr lang="en-US" sz="14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*</a:t>
            </a:r>
            <a:endParaRPr lang="ru-RU" sz="1400" b="1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3927975-AEDB-4669-A920-EF95D73504AA}"/>
              </a:ext>
            </a:extLst>
          </p:cNvPr>
          <p:cNvSpPr txBox="1"/>
          <p:nvPr/>
        </p:nvSpPr>
        <p:spPr>
          <a:xfrm>
            <a:off x="250456" y="5470212"/>
            <a:ext cx="409995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 err="1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Гиперконвергентная</a:t>
            </a:r>
            <a:r>
              <a:rPr lang="ru-RU" sz="1200" dirty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 инфраструктура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Golos Text DemiBold" panose="020B0703020202020204" pitchFamily="34" charset="-52"/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04BBF1CF-4FFC-4BA3-8CD4-B9BBC42BE266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994" y="5239276"/>
            <a:ext cx="2222322" cy="450352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66" name="Прямая соединительная линия 65">
            <a:extLst>
              <a:ext uri="{FF2B5EF4-FFF2-40B4-BE49-F238E27FC236}">
                <a16:creationId xmlns:a16="http://schemas.microsoft.com/office/drawing/2014/main" id="{1DA73D2D-C9EF-4559-B9CE-6F541D1B7292}"/>
              </a:ext>
            </a:extLst>
          </p:cNvPr>
          <p:cNvCxnSpPr/>
          <p:nvPr/>
        </p:nvCxnSpPr>
        <p:spPr>
          <a:xfrm>
            <a:off x="437635" y="3912795"/>
            <a:ext cx="40073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5269E730-653E-46F7-9874-C94860CF740B}"/>
              </a:ext>
            </a:extLst>
          </p:cNvPr>
          <p:cNvCxnSpPr/>
          <p:nvPr/>
        </p:nvCxnSpPr>
        <p:spPr>
          <a:xfrm>
            <a:off x="437635" y="4941345"/>
            <a:ext cx="40073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3B20F0D7-0809-4BE2-873D-359E238DD079}"/>
              </a:ext>
            </a:extLst>
          </p:cNvPr>
          <p:cNvCxnSpPr/>
          <p:nvPr/>
        </p:nvCxnSpPr>
        <p:spPr>
          <a:xfrm>
            <a:off x="437635" y="2186270"/>
            <a:ext cx="40073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>
            <a:extLst>
              <a:ext uri="{FF2B5EF4-FFF2-40B4-BE49-F238E27FC236}">
                <a16:creationId xmlns:a16="http://schemas.microsoft.com/office/drawing/2014/main" id="{A013F4F4-8C88-4027-8BD5-F86949F32A78}"/>
              </a:ext>
            </a:extLst>
          </p:cNvPr>
          <p:cNvCxnSpPr/>
          <p:nvPr/>
        </p:nvCxnSpPr>
        <p:spPr>
          <a:xfrm>
            <a:off x="437635" y="5964195"/>
            <a:ext cx="400736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DD978BE-2445-4160-A27D-23108FA098C7}"/>
              </a:ext>
            </a:extLst>
          </p:cNvPr>
          <p:cNvSpPr txBox="1"/>
          <p:nvPr/>
        </p:nvSpPr>
        <p:spPr>
          <a:xfrm>
            <a:off x="-200796" y="2800643"/>
            <a:ext cx="4880985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Ноутбуки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Моноблоки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Настольные и персональные компьютеры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Golos Text DemiBold" panose="020B0703020202020204" pitchFamily="34" charset="-52"/>
              </a:rPr>
              <a:t>Рабочие станции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Мониторы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" panose="02000000000000000000" pitchFamily="2" charset="0"/>
              </a:rPr>
              <a:t>Печатная техника</a:t>
            </a:r>
          </a:p>
          <a:p>
            <a:pPr marL="628650" lvl="1" indent="-171450">
              <a:buClr>
                <a:srgbClr val="D91144"/>
              </a:buClr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28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90AC26FE-B050-4D73-9EC8-22A578DCF9F0}"/>
              </a:ext>
            </a:extLst>
          </p:cNvPr>
          <p:cNvSpPr/>
          <p:nvPr/>
        </p:nvSpPr>
        <p:spPr>
          <a:xfrm>
            <a:off x="289250" y="1371599"/>
            <a:ext cx="6181024" cy="4907903"/>
          </a:xfrm>
          <a:prstGeom prst="roundRect">
            <a:avLst>
              <a:gd name="adj" fmla="val 9154"/>
            </a:avLst>
          </a:prstGeom>
          <a:gradFill flip="none" rotWithShape="1">
            <a:gsLst>
              <a:gs pos="75072">
                <a:srgbClr val="00ADBB"/>
              </a:gs>
              <a:gs pos="62000">
                <a:srgbClr val="00A5B2"/>
              </a:gs>
              <a:gs pos="14850">
                <a:srgbClr val="007B85"/>
              </a:gs>
              <a:gs pos="0">
                <a:srgbClr val="00B0BD">
                  <a:shade val="30000"/>
                  <a:satMod val="115000"/>
                  <a:alpha val="52000"/>
                </a:srgbClr>
              </a:gs>
              <a:gs pos="50000">
                <a:srgbClr val="00B0BD">
                  <a:shade val="67500"/>
                  <a:satMod val="115000"/>
                </a:srgbClr>
              </a:gs>
              <a:gs pos="100000">
                <a:srgbClr val="00B0BD">
                  <a:shade val="100000"/>
                  <a:satMod val="115000"/>
                </a:srgbClr>
              </a:gs>
            </a:gsLst>
            <a:path path="rect">
              <a:fillToRect l="100000" t="100000"/>
            </a:path>
            <a:tileRect r="-100000" b="-100000"/>
          </a:gra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44472-5532-4EB2-856E-F8E4A49F47E9}"/>
              </a:ext>
            </a:extLst>
          </p:cNvPr>
          <p:cNvSpPr txBox="1"/>
          <p:nvPr/>
        </p:nvSpPr>
        <p:spPr>
          <a:xfrm>
            <a:off x="460495" y="6457950"/>
            <a:ext cx="1077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676133-427C-4288-9E5E-57EB73A2F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099" y="2173920"/>
            <a:ext cx="1109471" cy="2838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E078A2-38A0-411A-82B4-B32AD1498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996" y="5657002"/>
            <a:ext cx="1212103" cy="738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65586B-BF52-4CB9-8808-9AA8F15C9F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5" y="1597663"/>
            <a:ext cx="1397788" cy="5241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E4CA2-4555-480E-BBE5-107F4B528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591" y="2825702"/>
            <a:ext cx="538245" cy="380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23017C-90F2-41BA-862A-37193DAB31C1}"/>
              </a:ext>
            </a:extLst>
          </p:cNvPr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0445" y="2261977"/>
            <a:ext cx="717887" cy="29368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DD7BF1-5541-4356-9DAA-787FE69E80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72" y="4632360"/>
            <a:ext cx="1362846" cy="5241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1A5418-7095-45E5-99BB-67715DF3A9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8704">
            <a:off x="2644482" y="5092586"/>
            <a:ext cx="1092131" cy="8190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34AFFF-56A0-4103-98E5-88423EEF2B40}"/>
              </a:ext>
            </a:extLst>
          </p:cNvPr>
          <p:cNvSpPr txBox="1"/>
          <p:nvPr/>
        </p:nvSpPr>
        <p:spPr>
          <a:xfrm>
            <a:off x="6641519" y="1551993"/>
            <a:ext cx="4032728" cy="1877007"/>
          </a:xfrm>
          <a:prstGeom prst="rect">
            <a:avLst/>
          </a:prstGeom>
          <a:noFill/>
        </p:spPr>
        <p:txBody>
          <a:bodyPr wrap="square" lIns="0" tIns="0" rIns="0" bIns="0" anchor="t" anchorCtr="0">
            <a:noAutofit/>
          </a:bodyPr>
          <a:lstStyle>
            <a:defPPr>
              <a:defRPr lang="ru-RU"/>
            </a:defPPr>
            <a:lvl1pPr marR="0" lvl="0" indent="0"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rgbClr val="3D4454"/>
                </a:solidFill>
                <a:latin typeface="Golos Text" panose="020B0503020202020204" pitchFamily="34" charset="-52"/>
                <a:ea typeface="Arial"/>
                <a:cs typeface="Golos Text" panose="020B0503020202020204" pitchFamily="34" charset="-52"/>
              </a:defRPr>
            </a:lvl1pPr>
          </a:lstStyle>
          <a:p>
            <a:pPr marL="144000">
              <a:spcBef>
                <a:spcPts val="1200"/>
              </a:spcBef>
              <a:buClr>
                <a:schemeClr val="bg1">
                  <a:lumMod val="65000"/>
                </a:schemeClr>
              </a:buClr>
            </a:pPr>
            <a:r>
              <a:rPr lang="ru-RU" sz="1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Semibold" panose="020B0702040204020203" pitchFamily="34" charset="0"/>
              </a:rPr>
              <a:t>Все продукты «Гравитон» проходят сертификацию у производителей отечественного ПО и СЗИ:</a:t>
            </a:r>
          </a:p>
          <a:p>
            <a:pPr marL="144000" indent="-171450">
              <a:spcBef>
                <a:spcPts val="1200"/>
              </a:spcBef>
              <a:buClr>
                <a:schemeClr val="bg1">
                  <a:lumMod val="65000"/>
                </a:schemeClr>
              </a:buClr>
              <a:buFontTx/>
              <a:buChar char="-"/>
            </a:pPr>
            <a:r>
              <a:rPr lang="ru-RU" sz="1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Semibold" panose="020B0702040204020203" pitchFamily="34" charset="0"/>
              </a:rPr>
              <a:t>Операционные системы</a:t>
            </a:r>
          </a:p>
          <a:p>
            <a:pPr marL="144000" indent="-171450">
              <a:spcBef>
                <a:spcPts val="1200"/>
              </a:spcBef>
              <a:buClr>
                <a:schemeClr val="bg1">
                  <a:lumMod val="65000"/>
                </a:schemeClr>
              </a:buClr>
              <a:buFontTx/>
              <a:buChar char="-"/>
            </a:pPr>
            <a:r>
              <a:rPr lang="ru-RU" sz="1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Semibold" panose="020B0702040204020203" pitchFamily="34" charset="0"/>
              </a:rPr>
              <a:t>Модули доверенной загрузки</a:t>
            </a:r>
          </a:p>
          <a:p>
            <a:pPr marL="144000" indent="-171450">
              <a:spcBef>
                <a:spcPts val="1200"/>
              </a:spcBef>
              <a:buClr>
                <a:schemeClr val="bg1">
                  <a:lumMod val="65000"/>
                </a:schemeClr>
              </a:buClr>
              <a:buFontTx/>
              <a:buChar char="-"/>
            </a:pPr>
            <a:r>
              <a:rPr lang="ru-RU" sz="1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Semibold" panose="020B0702040204020203" pitchFamily="34" charset="0"/>
              </a:rPr>
              <a:t>Офис</a:t>
            </a:r>
          </a:p>
          <a:p>
            <a:pPr marL="144000" indent="-171450">
              <a:spcBef>
                <a:spcPts val="1200"/>
              </a:spcBef>
              <a:buClr>
                <a:schemeClr val="bg1">
                  <a:lumMod val="65000"/>
                </a:schemeClr>
              </a:buClr>
              <a:buFontTx/>
              <a:buChar char="-"/>
            </a:pPr>
            <a:r>
              <a:rPr lang="ru-RU" sz="1400" b="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Segoe UI Semibold" panose="020B0702040204020203" pitchFamily="34" charset="0"/>
              </a:rPr>
              <a:t>Антивирусы</a:t>
            </a:r>
            <a:endParaRPr lang="ru-RU" sz="1100" b="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3AEC6E-D13D-4E61-AA6A-616C35C476B5}"/>
              </a:ext>
            </a:extLst>
          </p:cNvPr>
          <p:cNvSpPr txBox="1"/>
          <p:nvPr/>
        </p:nvSpPr>
        <p:spPr>
          <a:xfrm>
            <a:off x="585144" y="248628"/>
            <a:ext cx="934434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СЕРТИФИКАЦИЯ </a:t>
            </a:r>
            <a:b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</a:br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ОТ РОССИЙСКИХ ПРОИЗВОДИТЕЛЕЙ ПО И СЗИ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3D4D92-95AF-4933-89D8-FA90BB840A9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797649" y="397766"/>
            <a:ext cx="892055" cy="166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F9402C-771A-49BA-ABDD-094037A9BAAC}"/>
              </a:ext>
            </a:extLst>
          </p:cNvPr>
          <p:cNvSpPr txBox="1"/>
          <p:nvPr/>
        </p:nvSpPr>
        <p:spPr>
          <a:xfrm>
            <a:off x="10612377" y="6457950"/>
            <a:ext cx="1077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600" dirty="0">
                <a:solidFill>
                  <a:schemeClr val="bg2">
                    <a:lumMod val="2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СДЕЛАНО В РОССИИ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B72095-8A92-4F91-88F6-5D3DB1418D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0003" y="4133842"/>
            <a:ext cx="1685192" cy="2864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F7EC65A-DC33-4843-B074-30DE321651BF}"/>
              </a:ext>
            </a:extLst>
          </p:cNvPr>
          <p:cNvPicPr>
            <a:picLocks noChangeAspect="1"/>
          </p:cNvPicPr>
          <p:nvPr/>
        </p:nvPicPr>
        <p:blipFill>
          <a:blip r:embed="rId20">
            <a:lum bright="70000" contrast="-70000"/>
          </a:blip>
          <a:stretch>
            <a:fillRect/>
          </a:stretch>
        </p:blipFill>
        <p:spPr>
          <a:xfrm>
            <a:off x="2309610" y="1539577"/>
            <a:ext cx="1754960" cy="4125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D66977-7BA8-4BD1-8F62-11CCBD52E0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1099" y="2747231"/>
            <a:ext cx="1143000" cy="3048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FF4CA1-E6D9-4A16-8EF2-F0071D6DA2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5809" y="3266771"/>
            <a:ext cx="866772" cy="5778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EA50D23-DCF1-4CF3-9574-7DC67D010FC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055" y="5252000"/>
            <a:ext cx="733155" cy="712590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3DDB89DE-930A-4333-9364-20B76E32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64" y="4066325"/>
            <a:ext cx="1396762" cy="38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9F5B66D7-44D1-4069-990C-5CF1B91C9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4" y="4560823"/>
            <a:ext cx="1143001" cy="43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73A32560-CD4C-4391-B174-073670E3D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60" y="3403435"/>
            <a:ext cx="915475" cy="525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DA23551-5405-480E-A8D7-A1059F202EA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510495" y="1676031"/>
            <a:ext cx="1628775" cy="3429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0660418-6168-4917-AA89-3FFFAE9A2DF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0957" y="2189159"/>
            <a:ext cx="1190625" cy="2095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F888793-8817-4143-B3BF-747F3C5D0583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90" y="2177708"/>
            <a:ext cx="2290783" cy="161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97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F79ECD-30E6-43E3-8126-FC7D80D1D0AC}"/>
              </a:ext>
            </a:extLst>
          </p:cNvPr>
          <p:cNvSpPr txBox="1"/>
          <p:nvPr/>
        </p:nvSpPr>
        <p:spPr>
          <a:xfrm>
            <a:off x="505778" y="335991"/>
            <a:ext cx="91209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ОТЕЧЕСТВЕННЫЕ СЕРВЕРЫ «ГРАВИТОН»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DA48C0-8509-467A-9C8C-4EBCD0FD69FB}"/>
              </a:ext>
            </a:extLst>
          </p:cNvPr>
          <p:cNvGrpSpPr/>
          <p:nvPr/>
        </p:nvGrpSpPr>
        <p:grpSpPr>
          <a:xfrm>
            <a:off x="8331391" y="2686190"/>
            <a:ext cx="3283772" cy="1534931"/>
            <a:chOff x="8331390" y="2477372"/>
            <a:chExt cx="3730509" cy="1743749"/>
          </a:xfrm>
        </p:grpSpPr>
        <p:pic>
          <p:nvPicPr>
            <p:cNvPr id="4" name="Picture 2" descr="https://www.chenbro.com/upload/website/cdc500af689e7d869a90fbc94a7bdc26.png">
              <a:extLst>
                <a:ext uri="{FF2B5EF4-FFF2-40B4-BE49-F238E27FC236}">
                  <a16:creationId xmlns:a16="http://schemas.microsoft.com/office/drawing/2014/main" id="{15EF126A-4CDB-4763-B3AA-DC74A81951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399" y="3000301"/>
              <a:ext cx="1266500" cy="70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6" descr="https://www.chenbro.com/upload/website/dbc9cbb309efd0e06175cbe0adbd9529.png">
              <a:extLst>
                <a:ext uri="{FF2B5EF4-FFF2-40B4-BE49-F238E27FC236}">
                  <a16:creationId xmlns:a16="http://schemas.microsoft.com/office/drawing/2014/main" id="{D4EE5F24-A718-4F56-8077-BF0AB55C67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7649" y="2652674"/>
              <a:ext cx="1236320" cy="691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0FA3C28-CF22-4101-9A52-0184A67F38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31390" y="2875088"/>
              <a:ext cx="1042262" cy="239374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339B179-9FD8-48AF-8582-880E4B15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1390" y="3217712"/>
              <a:ext cx="1053829" cy="239088"/>
            </a:xfrm>
            <a:prstGeom prst="rect">
              <a:avLst/>
            </a:prstGeom>
          </p:spPr>
        </p:pic>
        <p:pic>
          <p:nvPicPr>
            <p:cNvPr id="8" name="Picture 2" descr="https://www.chenbro.com/upload/website/dbc9cbb309efd0e06175cbe0adbd9529.png">
              <a:extLst>
                <a:ext uri="{FF2B5EF4-FFF2-40B4-BE49-F238E27FC236}">
                  <a16:creationId xmlns:a16="http://schemas.microsoft.com/office/drawing/2014/main" id="{A612AC48-BE71-4562-AF3F-EABDD03F6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9061" y="2959187"/>
              <a:ext cx="1237338" cy="779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https://www.chenbro.com/upload/website/8af9a13e3db9b5897ef698d8a752635b.png">
              <a:extLst>
                <a:ext uri="{FF2B5EF4-FFF2-40B4-BE49-F238E27FC236}">
                  <a16:creationId xmlns:a16="http://schemas.microsoft.com/office/drawing/2014/main" id="{E7C8C0A8-EAD2-498F-B68A-AECB5D0E10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9474" y="2477372"/>
              <a:ext cx="1237338" cy="779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BF3225A5-1281-4FEC-9A73-FC7913FA1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3796" y="3441922"/>
              <a:ext cx="1237339" cy="779199"/>
            </a:xfrm>
            <a:prstGeom prst="rect">
              <a:avLst/>
            </a:prstGeom>
          </p:spPr>
        </p:pic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AF5E66-B25D-4528-A3DD-169277BA3AAF}"/>
              </a:ext>
            </a:extLst>
          </p:cNvPr>
          <p:cNvGrpSpPr/>
          <p:nvPr/>
        </p:nvGrpSpPr>
        <p:grpSpPr>
          <a:xfrm>
            <a:off x="8560721" y="3583484"/>
            <a:ext cx="2811111" cy="1624935"/>
            <a:chOff x="8329931" y="4106598"/>
            <a:chExt cx="2933131" cy="1695468"/>
          </a:xfrm>
        </p:grpSpPr>
        <p:pic>
          <p:nvPicPr>
            <p:cNvPr id="12" name="Picture 6" descr="https://asset.msi.com/resize/image/global/product/product_167410610450bf3fa54878b238dc66f1a0e650da99.png62405b38c58fe0f07fcef2367d8a9ba1/600.png">
              <a:extLst>
                <a:ext uri="{FF2B5EF4-FFF2-40B4-BE49-F238E27FC236}">
                  <a16:creationId xmlns:a16="http://schemas.microsoft.com/office/drawing/2014/main" id="{277803CC-E840-4AA8-9CDB-A66998608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6155" y="4106598"/>
              <a:ext cx="1429126" cy="1695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64F2B9A-ADF7-4CA1-B9BE-3CE269424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31356" y="4811905"/>
              <a:ext cx="1053037" cy="274122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DC1CFF9-1B97-4C8C-9941-12427E4D4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29931" y="5237479"/>
              <a:ext cx="1042262" cy="265540"/>
            </a:xfrm>
            <a:prstGeom prst="rect">
              <a:avLst/>
            </a:prstGeom>
          </p:spPr>
        </p:pic>
        <p:pic>
          <p:nvPicPr>
            <p:cNvPr id="15" name="Picture 14" descr="https://asset.msi.com/resize/image/global/product/product_16710998668854930fa94c688de3a7083772ddcbb2.png62405b38c58fe0f07fcef2367d8a9ba1/600.png">
              <a:extLst>
                <a:ext uri="{FF2B5EF4-FFF2-40B4-BE49-F238E27FC236}">
                  <a16:creationId xmlns:a16="http://schemas.microsoft.com/office/drawing/2014/main" id="{B3A5AA85-588C-4962-9E8D-CDB09ACE20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390" b="42302"/>
            <a:stretch/>
          </p:blipFill>
          <p:spPr bwMode="auto">
            <a:xfrm>
              <a:off x="9806156" y="5212719"/>
              <a:ext cx="1456906" cy="318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D8150F1-2E9C-4EA9-AE0C-1DCBCA893562}"/>
              </a:ext>
            </a:extLst>
          </p:cNvPr>
          <p:cNvSpPr txBox="1"/>
          <p:nvPr/>
        </p:nvSpPr>
        <p:spPr>
          <a:xfrm>
            <a:off x="733911" y="1240303"/>
            <a:ext cx="2170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Light" panose="02000000000000000000" pitchFamily="2" charset="0"/>
              </a:rPr>
              <a:t>Начальный уровень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D7623B-940F-484B-936C-1BCAF4D747FB}"/>
              </a:ext>
            </a:extLst>
          </p:cNvPr>
          <p:cNvSpPr txBox="1"/>
          <p:nvPr/>
        </p:nvSpPr>
        <p:spPr>
          <a:xfrm>
            <a:off x="8296433" y="1234751"/>
            <a:ext cx="2170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Light" panose="02000000000000000000" pitchFamily="2" charset="0"/>
              </a:rPr>
              <a:t>Верхний уровень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4291F44-DE04-4B00-88FC-EA97277C0E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60" y="1957963"/>
            <a:ext cx="421611" cy="421611"/>
          </a:xfrm>
          <a:prstGeom prst="rect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75DD6B3F-B14F-4F16-8ABA-3CC37437DD6B}"/>
              </a:ext>
            </a:extLst>
          </p:cNvPr>
          <p:cNvGrpSpPr/>
          <p:nvPr/>
        </p:nvGrpSpPr>
        <p:grpSpPr>
          <a:xfrm>
            <a:off x="10221419" y="1867862"/>
            <a:ext cx="1137513" cy="453920"/>
            <a:chOff x="4430613" y="2175843"/>
            <a:chExt cx="1137513" cy="45392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43ACA2E1-EE1D-4760-8BD2-EDB5CD2E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613" y="2175843"/>
              <a:ext cx="421611" cy="421611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A8CDB8B-C680-43AA-9E91-CCFBFA20E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434" y="2186237"/>
              <a:ext cx="543692" cy="443526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DAE309E-0F2E-4EAB-8A3F-6D3141EA8D6F}"/>
              </a:ext>
            </a:extLst>
          </p:cNvPr>
          <p:cNvSpPr txBox="1"/>
          <p:nvPr/>
        </p:nvSpPr>
        <p:spPr>
          <a:xfrm>
            <a:off x="4469427" y="1240151"/>
            <a:ext cx="2170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  <a:cs typeface="Roboto Light" panose="02000000000000000000" pitchFamily="2" charset="0"/>
              </a:rPr>
              <a:t>Средний уровень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BF4974-AF09-43C0-A158-DA1E1AC130E7}"/>
              </a:ext>
            </a:extLst>
          </p:cNvPr>
          <p:cNvSpPr txBox="1"/>
          <p:nvPr/>
        </p:nvSpPr>
        <p:spPr>
          <a:xfrm>
            <a:off x="4469427" y="1518975"/>
            <a:ext cx="34849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9A9E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3-е поколение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D7368BB-A87F-4EF1-8C57-F8EE99658355}"/>
              </a:ext>
            </a:extLst>
          </p:cNvPr>
          <p:cNvGrpSpPr/>
          <p:nvPr/>
        </p:nvGrpSpPr>
        <p:grpSpPr>
          <a:xfrm>
            <a:off x="6222793" y="1911074"/>
            <a:ext cx="1137513" cy="453920"/>
            <a:chOff x="4430613" y="2175843"/>
            <a:chExt cx="1137513" cy="453920"/>
          </a:xfrm>
          <a:effectLst>
            <a:glow rad="635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78C532DC-21E6-49EA-88D1-23F7A85A8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613" y="2175843"/>
              <a:ext cx="421611" cy="42161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71F9289-5942-4F5D-A6E5-AB59EAAA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4434" y="2186237"/>
              <a:ext cx="543692" cy="443526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E3D303A-DEB9-4795-9543-B9252C1619F5}"/>
              </a:ext>
            </a:extLst>
          </p:cNvPr>
          <p:cNvSpPr txBox="1"/>
          <p:nvPr/>
        </p:nvSpPr>
        <p:spPr>
          <a:xfrm>
            <a:off x="737584" y="1515948"/>
            <a:ext cx="34849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9A9E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2-е поколение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C73C4E9-BC80-4AF2-B189-F12B87EE6A5E}"/>
              </a:ext>
            </a:extLst>
          </p:cNvPr>
          <p:cNvSpPr txBox="1"/>
          <p:nvPr/>
        </p:nvSpPr>
        <p:spPr>
          <a:xfrm>
            <a:off x="8305770" y="1504564"/>
            <a:ext cx="348494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dirty="0">
                <a:solidFill>
                  <a:srgbClr val="9A9EA9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4-е поколение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9CB9D68-6910-4542-B313-FD2F6EE5C230}"/>
              </a:ext>
            </a:extLst>
          </p:cNvPr>
          <p:cNvSpPr txBox="1"/>
          <p:nvPr/>
        </p:nvSpPr>
        <p:spPr>
          <a:xfrm>
            <a:off x="736407" y="2211106"/>
            <a:ext cx="280155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 или 2  Xeon </a:t>
            </a:r>
            <a:r>
              <a:rPr lang="ru-RU" sz="10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Ge</a:t>
            </a: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</a:t>
            </a:r>
            <a:r>
              <a:rPr lang="ru-RU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99664A-06E8-4DB7-899F-D3F835E5793E}"/>
              </a:ext>
            </a:extLst>
          </p:cNvPr>
          <p:cNvSpPr txBox="1"/>
          <p:nvPr/>
        </p:nvSpPr>
        <p:spPr>
          <a:xfrm>
            <a:off x="8296401" y="2139411"/>
            <a:ext cx="212619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AMD EPYC , Intel Xeon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0A9CB8-73D7-41A3-B376-22EAD008D66D}"/>
              </a:ext>
            </a:extLst>
          </p:cNvPr>
          <p:cNvSpPr txBox="1"/>
          <p:nvPr/>
        </p:nvSpPr>
        <p:spPr>
          <a:xfrm>
            <a:off x="4449076" y="2184178"/>
            <a:ext cx="227534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AMD EPYC</a:t>
            </a:r>
            <a:r>
              <a:rPr lang="ru-RU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, </a:t>
            </a:r>
            <a:r>
              <a:rPr lang="en-US" sz="10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Intel Xeon</a:t>
            </a:r>
            <a:endParaRPr lang="ru-RU" sz="10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2DB5EFDD-112D-498A-B411-E8EF43224115}"/>
              </a:ext>
            </a:extLst>
          </p:cNvPr>
          <p:cNvGrpSpPr/>
          <p:nvPr/>
        </p:nvGrpSpPr>
        <p:grpSpPr>
          <a:xfrm>
            <a:off x="512341" y="1041314"/>
            <a:ext cx="11211678" cy="5512150"/>
            <a:chOff x="512341" y="1345850"/>
            <a:chExt cx="11211678" cy="5512150"/>
          </a:xfrm>
        </p:grpSpPr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1AE6CF17-A08B-4A58-B4B6-506059613020}"/>
                </a:ext>
              </a:extLst>
            </p:cNvPr>
            <p:cNvGrpSpPr/>
            <p:nvPr/>
          </p:nvGrpSpPr>
          <p:grpSpPr>
            <a:xfrm>
              <a:off x="4271963" y="1345850"/>
              <a:ext cx="3756025" cy="5512150"/>
              <a:chOff x="4271963" y="1097483"/>
              <a:chExt cx="3756025" cy="4477612"/>
            </a:xfrm>
          </p:grpSpPr>
          <p:cxnSp>
            <p:nvCxnSpPr>
              <p:cNvPr id="36" name="Прямая соединительная линия 35">
                <a:extLst>
                  <a:ext uri="{FF2B5EF4-FFF2-40B4-BE49-F238E27FC236}">
                    <a16:creationId xmlns:a16="http://schemas.microsoft.com/office/drawing/2014/main" id="{7B982683-8E24-4307-A63C-C90BE11C6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963" y="1097483"/>
                <a:ext cx="0" cy="4477611"/>
              </a:xfrm>
              <a:prstGeom prst="line">
                <a:avLst/>
              </a:prstGeom>
              <a:ln>
                <a:solidFill>
                  <a:srgbClr val="B8BB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Прямая соединительная линия 36">
                <a:extLst>
                  <a:ext uri="{FF2B5EF4-FFF2-40B4-BE49-F238E27FC236}">
                    <a16:creationId xmlns:a16="http://schemas.microsoft.com/office/drawing/2014/main" id="{8F90F698-F8EC-4719-A079-6060891E05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7988" y="1097483"/>
                <a:ext cx="0" cy="4477612"/>
              </a:xfrm>
              <a:prstGeom prst="line">
                <a:avLst/>
              </a:prstGeom>
              <a:ln>
                <a:solidFill>
                  <a:srgbClr val="B8BB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D088F170-38C5-4F04-B4F6-C202BE336AF2}"/>
                </a:ext>
              </a:extLst>
            </p:cNvPr>
            <p:cNvCxnSpPr>
              <a:cxnSpLocks/>
            </p:cNvCxnSpPr>
            <p:nvPr/>
          </p:nvCxnSpPr>
          <p:spPr>
            <a:xfrm>
              <a:off x="512341" y="4228116"/>
              <a:ext cx="7515647" cy="0"/>
            </a:xfrm>
            <a:prstGeom prst="line">
              <a:avLst/>
            </a:prstGeom>
            <a:ln>
              <a:solidFill>
                <a:srgbClr val="B8BB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CA507570-850E-4349-AC79-5CB9494CF11F}"/>
                </a:ext>
              </a:extLst>
            </p:cNvPr>
            <p:cNvCxnSpPr>
              <a:cxnSpLocks/>
            </p:cNvCxnSpPr>
            <p:nvPr/>
          </p:nvCxnSpPr>
          <p:spPr>
            <a:xfrm>
              <a:off x="512341" y="6152276"/>
              <a:ext cx="11211678" cy="0"/>
            </a:xfrm>
            <a:prstGeom prst="line">
              <a:avLst/>
            </a:prstGeom>
            <a:ln>
              <a:solidFill>
                <a:srgbClr val="B8BB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8382006E-8D32-4B13-A699-CBA75211AF69}"/>
              </a:ext>
            </a:extLst>
          </p:cNvPr>
          <p:cNvGrpSpPr/>
          <p:nvPr/>
        </p:nvGrpSpPr>
        <p:grpSpPr>
          <a:xfrm>
            <a:off x="8350660" y="5066587"/>
            <a:ext cx="3414748" cy="646468"/>
            <a:chOff x="4598257" y="5554468"/>
            <a:chExt cx="3414748" cy="646468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D1530BE5-0F4C-4D6D-9B7C-76DC214AA614}"/>
                </a:ext>
              </a:extLst>
            </p:cNvPr>
            <p:cNvSpPr/>
            <p:nvPr/>
          </p:nvSpPr>
          <p:spPr>
            <a:xfrm>
              <a:off x="4606396" y="5554468"/>
              <a:ext cx="1064444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С2002ИС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3B289B-EA98-4ADF-8762-484E433600AA}"/>
                </a:ext>
              </a:extLst>
            </p:cNvPr>
            <p:cNvSpPr txBox="1"/>
            <p:nvPr/>
          </p:nvSpPr>
          <p:spPr>
            <a:xfrm>
              <a:off x="4598257" y="5918878"/>
              <a:ext cx="9412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«Сахалин»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5D7E18-474F-4984-8D90-5A75DDDA7A7A}"/>
                </a:ext>
              </a:extLst>
            </p:cNvPr>
            <p:cNvSpPr txBox="1"/>
            <p:nvPr/>
          </p:nvSpPr>
          <p:spPr>
            <a:xfrm>
              <a:off x="5860643" y="5922204"/>
              <a:ext cx="6912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«Урал»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AE5B550-C39A-4BEA-961C-D3E4BEF56C71}"/>
                </a:ext>
              </a:extLst>
            </p:cNvPr>
            <p:cNvSpPr txBox="1"/>
            <p:nvPr/>
          </p:nvSpPr>
          <p:spPr>
            <a:xfrm>
              <a:off x="6906610" y="5923937"/>
              <a:ext cx="7954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200" b="1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«Алдан»</a:t>
              </a: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BC9B41C7-0022-453E-BB34-503E0DEECE38}"/>
                </a:ext>
              </a:extLst>
            </p:cNvPr>
            <p:cNvSpPr/>
            <p:nvPr/>
          </p:nvSpPr>
          <p:spPr>
            <a:xfrm>
              <a:off x="5803616" y="5555719"/>
              <a:ext cx="115260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2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С2002ИУ </a:t>
              </a:r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6F8908CC-AC3D-4961-97B0-8EF4AE5290EB}"/>
                </a:ext>
              </a:extLst>
            </p:cNvPr>
            <p:cNvSpPr/>
            <p:nvPr/>
          </p:nvSpPr>
          <p:spPr>
            <a:xfrm>
              <a:off x="6860404" y="5557452"/>
              <a:ext cx="1152601" cy="276999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ru-RU" sz="1200" spc="80" dirty="0">
                  <a:solidFill>
                    <a:schemeClr val="bg1"/>
                  </a:solidFill>
                  <a:latin typeface="Roboto"/>
                  <a:ea typeface="Roboto"/>
                  <a:cs typeface="Roboto"/>
                </a:rPr>
                <a:t> </a:t>
              </a:r>
              <a:r>
                <a:rPr lang="ru-RU" sz="1000" spc="80" dirty="0">
                  <a:solidFill>
                    <a:schemeClr val="bg1"/>
                  </a:solidFill>
                  <a:ea typeface="+mn-lt"/>
                  <a:cs typeface="+mn-lt"/>
                </a:rPr>
                <a:t>С2002АА</a:t>
              </a:r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C1F5060-CF61-43D4-B02C-8777CB31CA6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19" y="2558760"/>
            <a:ext cx="1869732" cy="11685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DD71B2B-2340-4128-AAD7-015FA7D4E06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17" y="2627860"/>
            <a:ext cx="1697197" cy="1060748"/>
          </a:xfrm>
          <a:prstGeom prst="rect">
            <a:avLst/>
          </a:prstGeom>
        </p:spPr>
      </p:pic>
      <p:pic>
        <p:nvPicPr>
          <p:cNvPr id="47" name="Picture 4" descr="https://www.chenbro.com/upload/website/a5efaf73c359af204ddfb760e2fbada1.png">
            <a:extLst>
              <a:ext uri="{FF2B5EF4-FFF2-40B4-BE49-F238E27FC236}">
                <a16:creationId xmlns:a16="http://schemas.microsoft.com/office/drawing/2014/main" id="{44261C26-6F5E-4873-97E8-6B546BF23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8"/>
          <a:stretch/>
        </p:blipFill>
        <p:spPr bwMode="auto">
          <a:xfrm>
            <a:off x="5400043" y="2893788"/>
            <a:ext cx="1488543" cy="47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s://www.chenbro.com/upload/website/7110005569f9f8daf45e1904d0348786.png">
            <a:extLst>
              <a:ext uri="{FF2B5EF4-FFF2-40B4-BE49-F238E27FC236}">
                <a16:creationId xmlns:a16="http://schemas.microsoft.com/office/drawing/2014/main" id="{2713DFDF-894D-4A0B-B6EE-4BDF290335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7"/>
          <a:stretch/>
        </p:blipFill>
        <p:spPr bwMode="auto">
          <a:xfrm>
            <a:off x="6309295" y="2456524"/>
            <a:ext cx="1549849" cy="60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s://www.chenbro.com/upload/website/33b18689256d001413b7287a14e28c05.png">
            <a:extLst>
              <a:ext uri="{FF2B5EF4-FFF2-40B4-BE49-F238E27FC236}">
                <a16:creationId xmlns:a16="http://schemas.microsoft.com/office/drawing/2014/main" id="{E8DA7118-D845-40C5-949E-B19E8DAA67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3"/>
          <a:stretch/>
        </p:blipFill>
        <p:spPr bwMode="auto">
          <a:xfrm>
            <a:off x="4442512" y="2497049"/>
            <a:ext cx="1630812" cy="59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F8A1F462-816B-4105-9579-6B9ECEF3ACD7}"/>
              </a:ext>
            </a:extLst>
          </p:cNvPr>
          <p:cNvGrpSpPr/>
          <p:nvPr/>
        </p:nvGrpSpPr>
        <p:grpSpPr>
          <a:xfrm>
            <a:off x="432719" y="3483079"/>
            <a:ext cx="3449087" cy="1716943"/>
            <a:chOff x="269015" y="3737818"/>
            <a:chExt cx="3903760" cy="1943278"/>
          </a:xfrm>
        </p:grpSpPr>
        <p:pic>
          <p:nvPicPr>
            <p:cNvPr id="51" name="object 12">
              <a:extLst>
                <a:ext uri="{FF2B5EF4-FFF2-40B4-BE49-F238E27FC236}">
                  <a16:creationId xmlns:a16="http://schemas.microsoft.com/office/drawing/2014/main" id="{69F22AF0-2E34-4C0B-8531-E3CBBDFD1360}"/>
                </a:ext>
              </a:extLst>
            </p:cNvPr>
            <p:cNvPicPr/>
            <p:nvPr/>
          </p:nvPicPr>
          <p:blipFill rotWithShape="1">
            <a:blip r:embed="rId19" cstate="print"/>
            <a:srcRect b="26946"/>
            <a:stretch/>
          </p:blipFill>
          <p:spPr>
            <a:xfrm>
              <a:off x="269015" y="3817321"/>
              <a:ext cx="1922002" cy="1173518"/>
            </a:xfrm>
            <a:prstGeom prst="rect">
              <a:avLst/>
            </a:prstGeom>
          </p:spPr>
        </p:pic>
        <p:pic>
          <p:nvPicPr>
            <p:cNvPr id="52" name="Picture 4" descr="http://www.chenbro.com/upload/website/5ccc284b4dc41a54dbe1dd95d022c375.png">
              <a:extLst>
                <a:ext uri="{FF2B5EF4-FFF2-40B4-BE49-F238E27FC236}">
                  <a16:creationId xmlns:a16="http://schemas.microsoft.com/office/drawing/2014/main" id="{E2690A94-93F3-46BC-B279-7CA4081DCB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8178" y="4901542"/>
              <a:ext cx="1697236" cy="779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object 12">
              <a:extLst>
                <a:ext uri="{FF2B5EF4-FFF2-40B4-BE49-F238E27FC236}">
                  <a16:creationId xmlns:a16="http://schemas.microsoft.com/office/drawing/2014/main" id="{7A38EC2E-4071-4D51-981E-EF32BDFBAF27}"/>
                </a:ext>
              </a:extLst>
            </p:cNvPr>
            <p:cNvPicPr/>
            <p:nvPr/>
          </p:nvPicPr>
          <p:blipFill rotWithShape="1">
            <a:blip r:embed="rId19" cstate="print"/>
            <a:srcRect b="23899"/>
            <a:stretch/>
          </p:blipFill>
          <p:spPr>
            <a:xfrm>
              <a:off x="2104627" y="3737818"/>
              <a:ext cx="2068148" cy="1315428"/>
            </a:xfrm>
            <a:prstGeom prst="rect">
              <a:avLst/>
            </a:prstGeom>
          </p:spPr>
        </p:pic>
      </p:grp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13705AB4-FCBF-4FF0-A18A-CF760D98EDAA}"/>
              </a:ext>
            </a:extLst>
          </p:cNvPr>
          <p:cNvSpPr/>
          <p:nvPr/>
        </p:nvSpPr>
        <p:spPr>
          <a:xfrm>
            <a:off x="503448" y="5098887"/>
            <a:ext cx="25475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С2001И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57227E9-EE26-402D-A2C3-4424EAB65A9D}"/>
              </a:ext>
            </a:extLst>
          </p:cNvPr>
          <p:cNvSpPr/>
          <p:nvPr/>
        </p:nvSpPr>
        <p:spPr>
          <a:xfrm>
            <a:off x="512341" y="3524895"/>
            <a:ext cx="136668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</a:t>
            </a:r>
            <a:r>
              <a:rPr lang="en-US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</a:t>
            </a:r>
            <a:r>
              <a:rPr lang="en-US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</a:t>
            </a:r>
            <a:endParaRPr lang="ru-RU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F834AC76-894E-4C80-A530-8E47224FF598}"/>
              </a:ext>
            </a:extLst>
          </p:cNvPr>
          <p:cNvSpPr/>
          <p:nvPr/>
        </p:nvSpPr>
        <p:spPr>
          <a:xfrm>
            <a:off x="2194118" y="3530669"/>
            <a:ext cx="177554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</a:t>
            </a:r>
            <a:r>
              <a:rPr lang="en-US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</a:t>
            </a:r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00</a:t>
            </a:r>
            <a:r>
              <a:rPr lang="en-US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</a:t>
            </a:r>
            <a:endParaRPr lang="ru-RU" sz="10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3FB8503-29A4-4DFE-9D60-D545F6BE6488}"/>
              </a:ext>
            </a:extLst>
          </p:cNvPr>
          <p:cNvSpPr txBox="1"/>
          <p:nvPr/>
        </p:nvSpPr>
        <p:spPr>
          <a:xfrm>
            <a:off x="2175878" y="5425115"/>
            <a:ext cx="968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«Тундра»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C2600A6-2FE9-48C3-AD97-BEB7D0C2BC73}"/>
              </a:ext>
            </a:extLst>
          </p:cNvPr>
          <p:cNvSpPr txBox="1"/>
          <p:nvPr/>
        </p:nvSpPr>
        <p:spPr>
          <a:xfrm>
            <a:off x="512971" y="540124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«Тайга»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865DC6B9-3FE6-41F9-860E-0F11668533DA}"/>
              </a:ext>
            </a:extLst>
          </p:cNvPr>
          <p:cNvSpPr/>
          <p:nvPr/>
        </p:nvSpPr>
        <p:spPr>
          <a:xfrm>
            <a:off x="2194961" y="5080297"/>
            <a:ext cx="25475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С200</a:t>
            </a:r>
            <a:r>
              <a:rPr lang="en-US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</a:t>
            </a:r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И</a:t>
            </a:r>
          </a:p>
        </p:txBody>
      </p: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6A53314-4519-496F-8966-569934FC2D76}"/>
              </a:ext>
            </a:extLst>
          </p:cNvPr>
          <p:cNvGrpSpPr/>
          <p:nvPr/>
        </p:nvGrpSpPr>
        <p:grpSpPr>
          <a:xfrm>
            <a:off x="4446185" y="3529650"/>
            <a:ext cx="4385774" cy="248758"/>
            <a:chOff x="4293785" y="3642957"/>
            <a:chExt cx="4385774" cy="248758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BA2FE7C8-4CAF-4F56-B150-6B2855A75758}"/>
                </a:ext>
              </a:extLst>
            </p:cNvPr>
            <p:cNvSpPr/>
            <p:nvPr/>
          </p:nvSpPr>
          <p:spPr>
            <a:xfrm>
              <a:off x="4293785" y="3642957"/>
              <a:ext cx="25475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</a:t>
              </a:r>
              <a:r>
                <a:rPr lang="en-US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00</a:t>
              </a:r>
              <a:r>
                <a:rPr lang="en-US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ИО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2" name="Прямоугольник 61">
              <a:extLst>
                <a:ext uri="{FF2B5EF4-FFF2-40B4-BE49-F238E27FC236}">
                  <a16:creationId xmlns:a16="http://schemas.microsoft.com/office/drawing/2014/main" id="{B854005D-8193-4A09-82ED-24DC47666410}"/>
                </a:ext>
              </a:extLst>
            </p:cNvPr>
            <p:cNvSpPr/>
            <p:nvPr/>
          </p:nvSpPr>
          <p:spPr>
            <a:xfrm>
              <a:off x="6132058" y="3645494"/>
              <a:ext cx="2547501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С</a:t>
              </a:r>
              <a:r>
                <a:rPr lang="en-US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1</a:t>
              </a:r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00</a:t>
              </a:r>
              <a:r>
                <a:rPr lang="en-US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</a:t>
              </a:r>
              <a:r>
                <a:rPr lang="ru-RU" sz="1000" spc="8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ИВ</a:t>
              </a:r>
              <a:endParaRPr lang="ru-RU" sz="1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pic>
        <p:nvPicPr>
          <p:cNvPr id="63" name="Picture 6" descr="https://asset.msi.com/resize/image/global/product/product_167410610450bf3fa54878b238dc66f1a0e650da99.png62405b38c58fe0f07fcef2367d8a9ba1/600.png">
            <a:extLst>
              <a:ext uri="{FF2B5EF4-FFF2-40B4-BE49-F238E27FC236}">
                <a16:creationId xmlns:a16="http://schemas.microsoft.com/office/drawing/2014/main" id="{B8A717CC-CA31-4789-A5F1-DDCA20BCA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64" b="39272"/>
          <a:stretch/>
        </p:blipFill>
        <p:spPr bwMode="auto">
          <a:xfrm>
            <a:off x="6140763" y="4650658"/>
            <a:ext cx="1685290" cy="3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https://www.chenbro.com/upload/website/cdc500af689e7d869a90fbc94a7bdc26.png">
            <a:extLst>
              <a:ext uri="{FF2B5EF4-FFF2-40B4-BE49-F238E27FC236}">
                <a16:creationId xmlns:a16="http://schemas.microsoft.com/office/drawing/2014/main" id="{E2F3BB4A-B4A6-42FD-9799-96DE9B6D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104" y="4398797"/>
            <a:ext cx="1635663" cy="820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object 14">
            <a:extLst>
              <a:ext uri="{FF2B5EF4-FFF2-40B4-BE49-F238E27FC236}">
                <a16:creationId xmlns:a16="http://schemas.microsoft.com/office/drawing/2014/main" id="{EDC2EBD7-3C5D-4030-A461-C2212DA5C6F0}"/>
              </a:ext>
            </a:extLst>
          </p:cNvPr>
          <p:cNvPicPr/>
          <p:nvPr/>
        </p:nvPicPr>
        <p:blipFill rotWithShape="1">
          <a:blip r:embed="rId21" cstate="print"/>
          <a:srcRect t="29875" b="25929"/>
          <a:stretch/>
        </p:blipFill>
        <p:spPr>
          <a:xfrm>
            <a:off x="4424970" y="3973096"/>
            <a:ext cx="1693420" cy="642385"/>
          </a:xfrm>
          <a:prstGeom prst="rect">
            <a:avLst/>
          </a:prstGeom>
        </p:spPr>
      </p:pic>
      <p:pic>
        <p:nvPicPr>
          <p:cNvPr id="66" name="object 12">
            <a:extLst>
              <a:ext uri="{FF2B5EF4-FFF2-40B4-BE49-F238E27FC236}">
                <a16:creationId xmlns:a16="http://schemas.microsoft.com/office/drawing/2014/main" id="{51450774-8AC2-4278-9599-4B7CAFA38CD9}"/>
              </a:ext>
            </a:extLst>
          </p:cNvPr>
          <p:cNvPicPr/>
          <p:nvPr/>
        </p:nvPicPr>
        <p:blipFill rotWithShape="1">
          <a:blip r:embed="rId19" cstate="print"/>
          <a:srcRect t="31759" b="22215"/>
          <a:stretch/>
        </p:blipFill>
        <p:spPr>
          <a:xfrm>
            <a:off x="6042428" y="3996648"/>
            <a:ext cx="1798621" cy="658276"/>
          </a:xfrm>
          <a:prstGeom prst="rect">
            <a:avLst/>
          </a:prstGeom>
        </p:spPr>
      </p:pic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id="{02FE9DE5-3FE8-45C8-A306-3530EFB86F7B}"/>
              </a:ext>
            </a:extLst>
          </p:cNvPr>
          <p:cNvSpPr/>
          <p:nvPr/>
        </p:nvSpPr>
        <p:spPr>
          <a:xfrm>
            <a:off x="4472698" y="5085549"/>
            <a:ext cx="9478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С2002А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8A4CD37-404C-48E7-B4F2-49CDB02AB8D2}"/>
              </a:ext>
            </a:extLst>
          </p:cNvPr>
          <p:cNvSpPr txBox="1"/>
          <p:nvPr/>
        </p:nvSpPr>
        <p:spPr>
          <a:xfrm>
            <a:off x="4448705" y="5421774"/>
            <a:ext cx="1066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«Арктика»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853EE6C-1ECD-4C1D-94F4-51C88740B110}"/>
              </a:ext>
            </a:extLst>
          </p:cNvPr>
          <p:cNvSpPr txBox="1"/>
          <p:nvPr/>
        </p:nvSpPr>
        <p:spPr>
          <a:xfrm>
            <a:off x="5728207" y="5428316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«Онега»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662013B-4089-4130-8C71-645442134EA6}"/>
              </a:ext>
            </a:extLst>
          </p:cNvPr>
          <p:cNvSpPr txBox="1"/>
          <p:nvPr/>
        </p:nvSpPr>
        <p:spPr>
          <a:xfrm>
            <a:off x="6759258" y="5424477"/>
            <a:ext cx="965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Roboto Medium" pitchFamily="2" charset="0"/>
                <a:ea typeface="Roboto Medium" pitchFamily="2" charset="0"/>
              </a:rPr>
              <a:t>«Валдай»</a:t>
            </a: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1912B230-5C57-42BC-A911-1CDED0C09BFC}"/>
              </a:ext>
            </a:extLst>
          </p:cNvPr>
          <p:cNvSpPr/>
          <p:nvPr/>
        </p:nvSpPr>
        <p:spPr>
          <a:xfrm>
            <a:off x="5671866" y="5082631"/>
            <a:ext cx="115260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С2002ИО </a:t>
            </a: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29F5A29D-FDF7-452F-AEAB-E6F4B21E1FBB}"/>
              </a:ext>
            </a:extLst>
          </p:cNvPr>
          <p:cNvSpPr/>
          <p:nvPr/>
        </p:nvSpPr>
        <p:spPr>
          <a:xfrm>
            <a:off x="6708004" y="5077368"/>
            <a:ext cx="1152601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spc="8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С2002ИВ</a:t>
            </a:r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ED66804-26B3-4E85-9F63-30AF132DEEA3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402" y="6086305"/>
            <a:ext cx="1554923" cy="31510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CE31F60-E598-4765-AB77-A15D4A1E4E0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489657" y="186906"/>
            <a:ext cx="892055" cy="166078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459F5849-88C8-4784-8005-7E8A29FB1E9E}"/>
              </a:ext>
            </a:extLst>
          </p:cNvPr>
          <p:cNvGrpSpPr/>
          <p:nvPr/>
        </p:nvGrpSpPr>
        <p:grpSpPr>
          <a:xfrm>
            <a:off x="505778" y="1048906"/>
            <a:ext cx="11183925" cy="1642415"/>
            <a:chOff x="515938" y="1097483"/>
            <a:chExt cx="11273155" cy="1438398"/>
          </a:xfrm>
        </p:grpSpPr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3EE70C4C-8992-4F36-A86C-81C8AF6011BD}"/>
                </a:ext>
              </a:extLst>
            </p:cNvPr>
            <p:cNvCxnSpPr>
              <a:cxnSpLocks/>
            </p:cNvCxnSpPr>
            <p:nvPr/>
          </p:nvCxnSpPr>
          <p:spPr>
            <a:xfrm>
              <a:off x="515938" y="1097483"/>
              <a:ext cx="11273155" cy="0"/>
            </a:xfrm>
            <a:prstGeom prst="line">
              <a:avLst/>
            </a:prstGeom>
            <a:ln>
              <a:solidFill>
                <a:srgbClr val="DA1D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:a16="http://schemas.microsoft.com/office/drawing/2014/main" id="{D1E7392D-6FF2-4CA1-A804-3BE688CEEB77}"/>
                </a:ext>
              </a:extLst>
            </p:cNvPr>
            <p:cNvCxnSpPr/>
            <p:nvPr/>
          </p:nvCxnSpPr>
          <p:spPr>
            <a:xfrm>
              <a:off x="515938" y="2535881"/>
              <a:ext cx="11273155" cy="0"/>
            </a:xfrm>
            <a:prstGeom prst="line">
              <a:avLst/>
            </a:prstGeom>
            <a:ln>
              <a:solidFill>
                <a:srgbClr val="DA1D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EC01CB24-96C3-4B9A-B3D5-00EB2667BE06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514" y="6086305"/>
            <a:ext cx="1554923" cy="31510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5E9232E0-1FF2-4E68-9686-7DA9918E50E4}"/>
              </a:ext>
            </a:extLst>
          </p:cNvPr>
          <p:cNvPicPr>
            <a:picLocks noChangeAspect="1"/>
          </p:cNvPicPr>
          <p:nvPr/>
        </p:nvPicPr>
        <p:blipFill>
          <a:blip r:embed="rId22">
            <a:biLevel thresh="2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390" y="6086925"/>
            <a:ext cx="1554923" cy="31510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035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C57CD4BF-6E11-4ADC-95A2-F205398C9FCE}"/>
              </a:ext>
            </a:extLst>
          </p:cNvPr>
          <p:cNvSpPr/>
          <p:nvPr/>
        </p:nvSpPr>
        <p:spPr>
          <a:xfrm>
            <a:off x="282389" y="1410108"/>
            <a:ext cx="11672046" cy="4459533"/>
          </a:xfrm>
          <a:prstGeom prst="roundRect">
            <a:avLst>
              <a:gd name="adj" fmla="val 9154"/>
            </a:avLst>
          </a:prstGeom>
          <a:solidFill>
            <a:schemeClr val="bg1">
              <a:lumMod val="95000"/>
              <a:alpha val="61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CA9FFB-8A8F-48CF-937F-E039B61E1BE6}"/>
              </a:ext>
            </a:extLst>
          </p:cNvPr>
          <p:cNvSpPr txBox="1"/>
          <p:nvPr/>
        </p:nvSpPr>
        <p:spPr>
          <a:xfrm>
            <a:off x="512032" y="397766"/>
            <a:ext cx="93443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МОДЕЛЬНЫЙ РЯД (персональные устройства, периферия)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8FFA02-62EC-40AE-803F-3DF2E60CE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237" y="4023260"/>
            <a:ext cx="1788098" cy="178809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E8D1B0-FFE0-4108-87B6-82CDE3CC0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445" y="2309091"/>
            <a:ext cx="2714993" cy="31047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7743CE-64BA-48C8-A863-128F67A323ED}"/>
              </a:ext>
            </a:extLst>
          </p:cNvPr>
          <p:cNvSpPr txBox="1"/>
          <p:nvPr/>
        </p:nvSpPr>
        <p:spPr>
          <a:xfrm>
            <a:off x="875490" y="1833177"/>
            <a:ext cx="9880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Ноутбуки</a:t>
            </a:r>
          </a:p>
          <a:p>
            <a:pPr marL="285750" indent="-285750">
              <a:buFontTx/>
              <a:buChar char="-"/>
            </a:pP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41174-9B16-4838-AA6D-968E89D4C097}"/>
              </a:ext>
            </a:extLst>
          </p:cNvPr>
          <p:cNvSpPr txBox="1"/>
          <p:nvPr/>
        </p:nvSpPr>
        <p:spPr>
          <a:xfrm>
            <a:off x="10329460" y="1641490"/>
            <a:ext cx="14889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Печатные</a:t>
            </a:r>
          </a:p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устройства</a:t>
            </a:r>
          </a:p>
          <a:p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498D8CE6-313E-4A35-8F39-F1C92748580A}"/>
              </a:ext>
            </a:extLst>
          </p:cNvPr>
          <p:cNvCxnSpPr>
            <a:cxnSpLocks/>
          </p:cNvCxnSpPr>
          <p:nvPr/>
        </p:nvCxnSpPr>
        <p:spPr>
          <a:xfrm>
            <a:off x="1384300" y="2208892"/>
            <a:ext cx="0" cy="2057400"/>
          </a:xfrm>
          <a:prstGeom prst="line">
            <a:avLst/>
          </a:prstGeom>
          <a:ln>
            <a:solidFill>
              <a:srgbClr val="D911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EBC8E46-4A71-4C35-A81D-7D213EE36698}"/>
              </a:ext>
            </a:extLst>
          </p:cNvPr>
          <p:cNvCxnSpPr>
            <a:cxnSpLocks/>
          </p:cNvCxnSpPr>
          <p:nvPr/>
        </p:nvCxnSpPr>
        <p:spPr>
          <a:xfrm>
            <a:off x="11073941" y="2208892"/>
            <a:ext cx="0" cy="587729"/>
          </a:xfrm>
          <a:prstGeom prst="line">
            <a:avLst/>
          </a:prstGeom>
          <a:ln>
            <a:solidFill>
              <a:srgbClr val="D9114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D3271D0-BC2C-43C2-9C52-C183E2A0FBA9}"/>
              </a:ext>
            </a:extLst>
          </p:cNvPr>
          <p:cNvCxnSpPr/>
          <p:nvPr/>
        </p:nvCxnSpPr>
        <p:spPr>
          <a:xfrm>
            <a:off x="1230308" y="2208892"/>
            <a:ext cx="307984" cy="0"/>
          </a:xfrm>
          <a:prstGeom prst="line">
            <a:avLst/>
          </a:prstGeom>
          <a:ln>
            <a:solidFill>
              <a:srgbClr val="D91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B15A0CF-AA28-43D5-90ED-F3FDC2F98CC8}"/>
              </a:ext>
            </a:extLst>
          </p:cNvPr>
          <p:cNvCxnSpPr/>
          <p:nvPr/>
        </p:nvCxnSpPr>
        <p:spPr>
          <a:xfrm>
            <a:off x="10919948" y="2207984"/>
            <a:ext cx="307984" cy="0"/>
          </a:xfrm>
          <a:prstGeom prst="line">
            <a:avLst/>
          </a:prstGeom>
          <a:ln>
            <a:solidFill>
              <a:srgbClr val="D911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88658E9-3027-4E07-AB15-E59FB00EA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287" y="4042493"/>
            <a:ext cx="1788098" cy="178809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B07B0E4-0B22-407E-BA7D-E6ED1577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8638054" y="4626022"/>
            <a:ext cx="1264369" cy="7593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8CB9325-846D-467A-949B-E08014E71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4567965" y="4434732"/>
            <a:ext cx="1027229" cy="10370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BA8670A-709C-4662-9FA6-79D29B3B0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3297298" y="4410903"/>
            <a:ext cx="1731114" cy="10370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81675F2-4FA3-4ED6-AE89-1602FEFF1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2079510" y="4471458"/>
            <a:ext cx="1051209" cy="103709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D2CC72E-3A80-458A-8576-301FED41E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352517" y="4453412"/>
            <a:ext cx="1844726" cy="10370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38EE7AC-1E1F-4AB1-BC11-6EBEA8BD4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7295649" y="4665270"/>
            <a:ext cx="1035349" cy="759358"/>
          </a:xfrm>
          <a:prstGeom prst="rect">
            <a:avLst/>
          </a:prstGeom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0C3E5C15-87F9-4AC2-8DB2-3C2DDABAF6AF}"/>
              </a:ext>
            </a:extLst>
          </p:cNvPr>
          <p:cNvGrpSpPr/>
          <p:nvPr/>
        </p:nvGrpSpPr>
        <p:grpSpPr>
          <a:xfrm>
            <a:off x="8384882" y="1832930"/>
            <a:ext cx="1788099" cy="3529256"/>
            <a:chOff x="8384882" y="1832930"/>
            <a:chExt cx="1788099" cy="352925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A005D-4D78-4309-B97F-06BFDFF4A5A4}"/>
                </a:ext>
              </a:extLst>
            </p:cNvPr>
            <p:cNvSpPr txBox="1"/>
            <p:nvPr/>
          </p:nvSpPr>
          <p:spPr>
            <a:xfrm>
              <a:off x="8534450" y="1832930"/>
              <a:ext cx="14889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Мониторы</a:t>
              </a:r>
            </a:p>
            <a:p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21" name="Прямая соединительная линия 20">
              <a:extLst>
                <a:ext uri="{FF2B5EF4-FFF2-40B4-BE49-F238E27FC236}">
                  <a16:creationId xmlns:a16="http://schemas.microsoft.com/office/drawing/2014/main" id="{883B6C58-A119-4C59-A3B9-635F3C48C908}"/>
                </a:ext>
              </a:extLst>
            </p:cNvPr>
            <p:cNvCxnSpPr>
              <a:cxnSpLocks/>
            </p:cNvCxnSpPr>
            <p:nvPr/>
          </p:nvCxnSpPr>
          <p:spPr>
            <a:xfrm>
              <a:off x="9297764" y="2208892"/>
              <a:ext cx="0" cy="2057400"/>
            </a:xfrm>
            <a:prstGeom prst="line">
              <a:avLst/>
            </a:prstGeom>
            <a:ln>
              <a:solidFill>
                <a:srgbClr val="D9114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:a16="http://schemas.microsoft.com/office/drawing/2014/main" id="{C8950148-0F91-4FC0-813A-D13DA199270A}"/>
                </a:ext>
              </a:extLst>
            </p:cNvPr>
            <p:cNvCxnSpPr/>
            <p:nvPr/>
          </p:nvCxnSpPr>
          <p:spPr>
            <a:xfrm>
              <a:off x="9148785" y="2207984"/>
              <a:ext cx="307984" cy="0"/>
            </a:xfrm>
            <a:prstGeom prst="line">
              <a:avLst/>
            </a:prstGeom>
            <a:ln>
              <a:solidFill>
                <a:srgbClr val="D91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B198637-4824-49D0-8A3A-1E199BA8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4882" y="3574087"/>
              <a:ext cx="1788099" cy="1788099"/>
            </a:xfrm>
            <a:prstGeom prst="rect">
              <a:avLst/>
            </a:prstGeom>
            <a:effectLst/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6997A79-53D0-4BAF-80B6-5C6EFB10830F}"/>
              </a:ext>
            </a:extLst>
          </p:cNvPr>
          <p:cNvGrpSpPr/>
          <p:nvPr/>
        </p:nvGrpSpPr>
        <p:grpSpPr>
          <a:xfrm>
            <a:off x="7325220" y="1648511"/>
            <a:ext cx="988020" cy="3535413"/>
            <a:chOff x="2116361" y="1648511"/>
            <a:chExt cx="988020" cy="353541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970461-494A-49CD-BEAE-B245642C6EC7}"/>
                </a:ext>
              </a:extLst>
            </p:cNvPr>
            <p:cNvSpPr txBox="1"/>
            <p:nvPr/>
          </p:nvSpPr>
          <p:spPr>
            <a:xfrm>
              <a:off x="2116361" y="1648511"/>
              <a:ext cx="988020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Рабочие</a:t>
              </a:r>
            </a:p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станции</a:t>
              </a:r>
            </a:p>
            <a:p>
              <a:pPr marL="285750" indent="-285750">
                <a:buFontTx/>
                <a:buChar char="-"/>
              </a:pPr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id="{3E362872-4EFD-4CA4-8BC3-4A9813859DE7}"/>
                </a:ext>
              </a:extLst>
            </p:cNvPr>
            <p:cNvCxnSpPr>
              <a:cxnSpLocks/>
            </p:cNvCxnSpPr>
            <p:nvPr/>
          </p:nvCxnSpPr>
          <p:spPr>
            <a:xfrm>
              <a:off x="2604464" y="2208892"/>
              <a:ext cx="0" cy="2057400"/>
            </a:xfrm>
            <a:prstGeom prst="line">
              <a:avLst/>
            </a:prstGeom>
            <a:ln>
              <a:solidFill>
                <a:srgbClr val="D9114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>
              <a:extLst>
                <a:ext uri="{FF2B5EF4-FFF2-40B4-BE49-F238E27FC236}">
                  <a16:creationId xmlns:a16="http://schemas.microsoft.com/office/drawing/2014/main" id="{3B4C31D4-1571-448D-A8CB-8CF10D5718E9}"/>
                </a:ext>
              </a:extLst>
            </p:cNvPr>
            <p:cNvCxnSpPr/>
            <p:nvPr/>
          </p:nvCxnSpPr>
          <p:spPr>
            <a:xfrm>
              <a:off x="2450472" y="2207984"/>
              <a:ext cx="307984" cy="0"/>
            </a:xfrm>
            <a:prstGeom prst="line">
              <a:avLst/>
            </a:prstGeom>
            <a:ln>
              <a:solidFill>
                <a:srgbClr val="D91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A7B1B4D-1E0E-432C-9062-C7DA1F1B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12" y="3825969"/>
              <a:ext cx="667905" cy="1357955"/>
            </a:xfrm>
            <a:prstGeom prst="rect">
              <a:avLst/>
            </a:prstGeom>
          </p:spPr>
        </p:pic>
      </p:grp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ABCEAF4-F588-41DD-AE90-386614F9E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5532450" y="4089873"/>
            <a:ext cx="1788098" cy="1544161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748056D5-A8D9-4F32-AA42-9CC7B8A90F81}"/>
              </a:ext>
            </a:extLst>
          </p:cNvPr>
          <p:cNvGrpSpPr/>
          <p:nvPr/>
        </p:nvGrpSpPr>
        <p:grpSpPr>
          <a:xfrm>
            <a:off x="5554440" y="1830865"/>
            <a:ext cx="1555379" cy="3326016"/>
            <a:chOff x="3321235" y="1835489"/>
            <a:chExt cx="1555379" cy="332601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637454-8B2A-487E-ACFD-25CB72D40503}"/>
                </a:ext>
              </a:extLst>
            </p:cNvPr>
            <p:cNvSpPr txBox="1"/>
            <p:nvPr/>
          </p:nvSpPr>
          <p:spPr>
            <a:xfrm>
              <a:off x="3515356" y="1835489"/>
              <a:ext cx="98802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ПК</a:t>
              </a:r>
            </a:p>
            <a:p>
              <a:pPr marL="285750" indent="-285750" algn="ctr">
                <a:buFontTx/>
                <a:buChar char="-"/>
              </a:pPr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pPr algn="ctr"/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476A2207-6B27-465A-84AA-11147E6FC252}"/>
                </a:ext>
              </a:extLst>
            </p:cNvPr>
            <p:cNvCxnSpPr>
              <a:cxnSpLocks/>
            </p:cNvCxnSpPr>
            <p:nvPr/>
          </p:nvCxnSpPr>
          <p:spPr>
            <a:xfrm>
              <a:off x="4003376" y="2208892"/>
              <a:ext cx="0" cy="2057400"/>
            </a:xfrm>
            <a:prstGeom prst="line">
              <a:avLst/>
            </a:prstGeom>
            <a:ln>
              <a:solidFill>
                <a:srgbClr val="D9114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CCC092E9-7617-4ABB-9B87-2BB765A374BE}"/>
                </a:ext>
              </a:extLst>
            </p:cNvPr>
            <p:cNvCxnSpPr/>
            <p:nvPr/>
          </p:nvCxnSpPr>
          <p:spPr>
            <a:xfrm>
              <a:off x="3849384" y="2207984"/>
              <a:ext cx="307984" cy="0"/>
            </a:xfrm>
            <a:prstGeom prst="line">
              <a:avLst/>
            </a:prstGeom>
            <a:ln>
              <a:solidFill>
                <a:srgbClr val="D91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9DC3C941-C57B-4BE9-A7A4-1428F7DA5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1235" y="3848386"/>
              <a:ext cx="1555379" cy="1313119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7B0EF9A6-17A3-4DD9-A6C3-77D88B7FE3B8}"/>
              </a:ext>
            </a:extLst>
          </p:cNvPr>
          <p:cNvGrpSpPr/>
          <p:nvPr/>
        </p:nvGrpSpPr>
        <p:grpSpPr>
          <a:xfrm>
            <a:off x="3822123" y="1830865"/>
            <a:ext cx="2242113" cy="3956835"/>
            <a:chOff x="4381257" y="1830865"/>
            <a:chExt cx="2242113" cy="395683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04FB7D-B6B2-4642-80F4-97000BB9084F}"/>
                </a:ext>
              </a:extLst>
            </p:cNvPr>
            <p:cNvSpPr txBox="1"/>
            <p:nvPr/>
          </p:nvSpPr>
          <p:spPr>
            <a:xfrm>
              <a:off x="4966747" y="1830865"/>
              <a:ext cx="98802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Мини</a:t>
              </a:r>
              <a:r>
                <a:rPr lang="ru-RU" sz="1400" dirty="0">
                  <a:solidFill>
                    <a:schemeClr val="bg1"/>
                  </a:solidFill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 </a:t>
              </a:r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ПК</a:t>
              </a:r>
            </a:p>
            <a:p>
              <a:pPr marL="285750" indent="-285750">
                <a:buFontTx/>
                <a:buChar char="-"/>
              </a:pPr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  <a:p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37" name="Прямая соединительная линия 36">
              <a:extLst>
                <a:ext uri="{FF2B5EF4-FFF2-40B4-BE49-F238E27FC236}">
                  <a16:creationId xmlns:a16="http://schemas.microsoft.com/office/drawing/2014/main" id="{8F4741BC-F704-4F58-8E9A-4B7D9E97EC55}"/>
                </a:ext>
              </a:extLst>
            </p:cNvPr>
            <p:cNvCxnSpPr>
              <a:cxnSpLocks/>
            </p:cNvCxnSpPr>
            <p:nvPr/>
          </p:nvCxnSpPr>
          <p:spPr>
            <a:xfrm>
              <a:off x="5459485" y="2208892"/>
              <a:ext cx="0" cy="2259244"/>
            </a:xfrm>
            <a:prstGeom prst="line">
              <a:avLst/>
            </a:prstGeom>
            <a:ln>
              <a:solidFill>
                <a:srgbClr val="D9114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8F805EBD-B658-4771-8B69-8E73BDDC6223}"/>
                </a:ext>
              </a:extLst>
            </p:cNvPr>
            <p:cNvCxnSpPr/>
            <p:nvPr/>
          </p:nvCxnSpPr>
          <p:spPr>
            <a:xfrm>
              <a:off x="5298853" y="2207984"/>
              <a:ext cx="307984" cy="0"/>
            </a:xfrm>
            <a:prstGeom prst="line">
              <a:avLst/>
            </a:prstGeom>
            <a:ln>
              <a:solidFill>
                <a:srgbClr val="D91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EEC789EB-373F-4843-94E4-ED71437214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257" y="3545587"/>
              <a:ext cx="2242113" cy="224211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4DE87027-F939-4667-92BE-278B5E9BB9AF}"/>
              </a:ext>
            </a:extLst>
          </p:cNvPr>
          <p:cNvGrpSpPr/>
          <p:nvPr/>
        </p:nvGrpSpPr>
        <p:grpSpPr>
          <a:xfrm>
            <a:off x="1605356" y="1847426"/>
            <a:ext cx="3104785" cy="3995560"/>
            <a:chOff x="7561140" y="1847426"/>
            <a:chExt cx="3104785" cy="399556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69D219-5E68-4A76-AF84-B7E22C76ADEA}"/>
                </a:ext>
              </a:extLst>
            </p:cNvPr>
            <p:cNvSpPr txBox="1"/>
            <p:nvPr/>
          </p:nvSpPr>
          <p:spPr>
            <a:xfrm>
              <a:off x="8376955" y="1847426"/>
              <a:ext cx="1488961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dirty="0">
                  <a:latin typeface="Roboto Light" panose="02000000000000000000" pitchFamily="2" charset="0"/>
                  <a:ea typeface="Roboto Light" panose="02000000000000000000" pitchFamily="2" charset="0"/>
                  <a:cs typeface="Roboto Light" panose="02000000000000000000" pitchFamily="2" charset="0"/>
                </a:rPr>
                <a:t>Моноблоки</a:t>
              </a:r>
            </a:p>
            <a:p>
              <a:endPara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endParaRPr>
            </a:p>
          </p:txBody>
        </p: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4693435F-F973-4BBB-A659-E7D220E8619B}"/>
                </a:ext>
              </a:extLst>
            </p:cNvPr>
            <p:cNvCxnSpPr>
              <a:cxnSpLocks/>
            </p:cNvCxnSpPr>
            <p:nvPr/>
          </p:nvCxnSpPr>
          <p:spPr>
            <a:xfrm>
              <a:off x="9113533" y="2208892"/>
              <a:ext cx="0" cy="2057400"/>
            </a:xfrm>
            <a:prstGeom prst="line">
              <a:avLst/>
            </a:prstGeom>
            <a:ln>
              <a:solidFill>
                <a:srgbClr val="D9114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ABC65517-6CB9-413F-9E5A-0B62A564FE76}"/>
                </a:ext>
              </a:extLst>
            </p:cNvPr>
            <p:cNvCxnSpPr/>
            <p:nvPr/>
          </p:nvCxnSpPr>
          <p:spPr>
            <a:xfrm>
              <a:off x="8959541" y="2207984"/>
              <a:ext cx="307984" cy="0"/>
            </a:xfrm>
            <a:prstGeom prst="line">
              <a:avLst/>
            </a:prstGeom>
            <a:ln>
              <a:solidFill>
                <a:srgbClr val="D9114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CD0A88AB-1554-488D-9B91-31AC7118BE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140" y="2738201"/>
              <a:ext cx="3104785" cy="3104785"/>
            </a:xfrm>
            <a:prstGeom prst="rect">
              <a:avLst/>
            </a:prstGeom>
          </p:spPr>
        </p:pic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A25ADC45-3EC1-42C4-8701-46DF08C695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5" y="3561973"/>
            <a:ext cx="2160068" cy="216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43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Производство">
            <a:extLst>
              <a:ext uri="{FF2B5EF4-FFF2-40B4-BE49-F238E27FC236}">
                <a16:creationId xmlns:a16="http://schemas.microsoft.com/office/drawing/2014/main" id="{4622AC4D-BADF-4DA9-AACE-99AA20BCB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091" y="1274548"/>
            <a:ext cx="5763345" cy="384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id="{32D94EBC-2CC3-48F6-922A-76B2EA6A5F23}"/>
              </a:ext>
            </a:extLst>
          </p:cNvPr>
          <p:cNvSpPr/>
          <p:nvPr/>
        </p:nvSpPr>
        <p:spPr>
          <a:xfrm>
            <a:off x="211556" y="1812797"/>
            <a:ext cx="1610520" cy="83238"/>
          </a:xfrm>
          <a:custGeom>
            <a:avLst/>
            <a:gdLst/>
            <a:ahLst/>
            <a:cxnLst/>
            <a:rect l="l" t="t" r="r" b="b"/>
            <a:pathLst>
              <a:path w="3557270">
                <a:moveTo>
                  <a:pt x="0" y="0"/>
                </a:moveTo>
                <a:lnTo>
                  <a:pt x="3556762" y="0"/>
                </a:lnTo>
              </a:path>
            </a:pathLst>
          </a:custGeom>
          <a:ln w="28956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4">
            <a:extLst>
              <a:ext uri="{FF2B5EF4-FFF2-40B4-BE49-F238E27FC236}">
                <a16:creationId xmlns:a16="http://schemas.microsoft.com/office/drawing/2014/main" id="{8795C41B-46BE-4D35-BBB7-5F385FB22064}"/>
              </a:ext>
            </a:extLst>
          </p:cNvPr>
          <p:cNvGrpSpPr/>
          <p:nvPr/>
        </p:nvGrpSpPr>
        <p:grpSpPr>
          <a:xfrm>
            <a:off x="1822076" y="1682304"/>
            <a:ext cx="2232212" cy="286372"/>
            <a:chOff x="4147565" y="996696"/>
            <a:chExt cx="4300220" cy="260985"/>
          </a:xfrm>
        </p:grpSpPr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BB49651B-4A18-4E97-8BAA-DCFE35A98A56}"/>
                </a:ext>
              </a:extLst>
            </p:cNvPr>
            <p:cNvSpPr/>
            <p:nvPr/>
          </p:nvSpPr>
          <p:spPr>
            <a:xfrm>
              <a:off x="8205977" y="1015746"/>
              <a:ext cx="222885" cy="222885"/>
            </a:xfrm>
            <a:custGeom>
              <a:avLst/>
              <a:gdLst/>
              <a:ahLst/>
              <a:cxnLst/>
              <a:rect l="l" t="t" r="r" b="b"/>
              <a:pathLst>
                <a:path w="222884" h="222884">
                  <a:moveTo>
                    <a:pt x="111252" y="0"/>
                  </a:moveTo>
                  <a:lnTo>
                    <a:pt x="0" y="111251"/>
                  </a:lnTo>
                  <a:lnTo>
                    <a:pt x="111252" y="222503"/>
                  </a:lnTo>
                  <a:lnTo>
                    <a:pt x="222504" y="111251"/>
                  </a:lnTo>
                  <a:lnTo>
                    <a:pt x="111252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6">
              <a:extLst>
                <a:ext uri="{FF2B5EF4-FFF2-40B4-BE49-F238E27FC236}">
                  <a16:creationId xmlns:a16="http://schemas.microsoft.com/office/drawing/2014/main" id="{CF1BDC39-D3A0-493D-9201-89F263D7468E}"/>
                </a:ext>
              </a:extLst>
            </p:cNvPr>
            <p:cNvSpPr/>
            <p:nvPr/>
          </p:nvSpPr>
          <p:spPr>
            <a:xfrm>
              <a:off x="8205977" y="1015746"/>
              <a:ext cx="222885" cy="222885"/>
            </a:xfrm>
            <a:custGeom>
              <a:avLst/>
              <a:gdLst/>
              <a:ahLst/>
              <a:cxnLst/>
              <a:rect l="l" t="t" r="r" b="b"/>
              <a:pathLst>
                <a:path w="222884" h="222884">
                  <a:moveTo>
                    <a:pt x="0" y="111251"/>
                  </a:moveTo>
                  <a:lnTo>
                    <a:pt x="111252" y="222503"/>
                  </a:lnTo>
                  <a:lnTo>
                    <a:pt x="222504" y="111251"/>
                  </a:lnTo>
                  <a:lnTo>
                    <a:pt x="111252" y="0"/>
                  </a:lnTo>
                  <a:lnTo>
                    <a:pt x="0" y="111251"/>
                  </a:lnTo>
                  <a:close/>
                </a:path>
              </a:pathLst>
            </a:custGeom>
            <a:ln w="38100">
              <a:solidFill>
                <a:srgbClr val="00B3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7">
              <a:extLst>
                <a:ext uri="{FF2B5EF4-FFF2-40B4-BE49-F238E27FC236}">
                  <a16:creationId xmlns:a16="http://schemas.microsoft.com/office/drawing/2014/main" id="{FF1A82D4-1561-40BA-B1DB-F285147CFF88}"/>
                </a:ext>
              </a:extLst>
            </p:cNvPr>
            <p:cNvSpPr/>
            <p:nvPr/>
          </p:nvSpPr>
          <p:spPr>
            <a:xfrm>
              <a:off x="4147565" y="1126998"/>
              <a:ext cx="4058920" cy="0"/>
            </a:xfrm>
            <a:custGeom>
              <a:avLst/>
              <a:gdLst/>
              <a:ahLst/>
              <a:cxnLst/>
              <a:rect l="l" t="t" r="r" b="b"/>
              <a:pathLst>
                <a:path w="4058920">
                  <a:moveTo>
                    <a:pt x="0" y="0"/>
                  </a:moveTo>
                  <a:lnTo>
                    <a:pt x="4058716" y="0"/>
                  </a:lnTo>
                </a:path>
              </a:pathLst>
            </a:custGeom>
            <a:ln w="28956">
              <a:solidFill>
                <a:srgbClr val="00B3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id="{FA008998-CCE9-40A8-A9A2-5CD1A4730C4E}"/>
              </a:ext>
            </a:extLst>
          </p:cNvPr>
          <p:cNvSpPr txBox="1">
            <a:spLocks/>
          </p:cNvSpPr>
          <p:nvPr/>
        </p:nvSpPr>
        <p:spPr>
          <a:xfrm>
            <a:off x="-72924" y="938633"/>
            <a:ext cx="4234789" cy="644343"/>
          </a:xfrm>
          <a:prstGeom prst="rect">
            <a:avLst/>
          </a:prstGeom>
        </p:spPr>
        <p:txBody>
          <a:bodyPr vert="horz" wrap="square" lIns="0" tIns="196151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4795">
              <a:lnSpc>
                <a:spcPct val="100000"/>
              </a:lnSpc>
              <a:spcBef>
                <a:spcPts val="105"/>
              </a:spcBef>
            </a:pPr>
            <a:r>
              <a:rPr lang="ru-RU" sz="2900" dirty="0">
                <a:solidFill>
                  <a:srgbClr val="1E2849"/>
                </a:solidFill>
              </a:rPr>
              <a:t>направления</a:t>
            </a:r>
            <a:r>
              <a:rPr lang="ru-RU" sz="2900" spc="-105" dirty="0">
                <a:solidFill>
                  <a:srgbClr val="1E2849"/>
                </a:solidFill>
              </a:rPr>
              <a:t> </a:t>
            </a:r>
            <a:r>
              <a:rPr lang="ru-RU" sz="2900" spc="-10" dirty="0">
                <a:solidFill>
                  <a:srgbClr val="1E2849"/>
                </a:solidFill>
              </a:rPr>
              <a:t>работы</a:t>
            </a:r>
            <a:endParaRPr lang="ru-RU" sz="2900" dirty="0">
              <a:solidFill>
                <a:srgbClr val="1E2849"/>
              </a:solidFill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538A4D02-EF08-47EA-BB1E-BAE0C31427C2}"/>
              </a:ext>
            </a:extLst>
          </p:cNvPr>
          <p:cNvSpPr txBox="1"/>
          <p:nvPr/>
        </p:nvSpPr>
        <p:spPr>
          <a:xfrm>
            <a:off x="211556" y="1891043"/>
            <a:ext cx="2165985" cy="1548757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630"/>
              </a:spcBef>
            </a:pPr>
            <a:r>
              <a:rPr sz="1200" b="1" spc="-10" dirty="0">
                <a:solidFill>
                  <a:srgbClr val="00AFBC"/>
                </a:solidFill>
                <a:latin typeface="Segoe UI"/>
                <a:cs typeface="Segoe UI"/>
              </a:rPr>
              <a:t>Производство</a:t>
            </a:r>
            <a:endParaRPr sz="1200" dirty="0">
              <a:latin typeface="Segoe UI"/>
              <a:cs typeface="Segoe UI"/>
            </a:endParaRPr>
          </a:p>
          <a:p>
            <a:pPr marL="12700" marR="494665">
              <a:lnSpc>
                <a:spcPct val="152000"/>
              </a:lnSpc>
              <a:spcBef>
                <a:spcPts val="20"/>
              </a:spcBef>
            </a:pP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Системные</a:t>
            </a:r>
            <a:r>
              <a:rPr sz="1200" spc="-8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20" dirty="0">
                <a:solidFill>
                  <a:srgbClr val="1E2849"/>
                </a:solidFill>
                <a:latin typeface="Segoe UI"/>
                <a:cs typeface="Segoe UI"/>
              </a:rPr>
              <a:t>блоки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Моноблоки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Серверы</a:t>
            </a:r>
            <a:r>
              <a:rPr sz="1200" spc="-2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и</a:t>
            </a:r>
            <a:r>
              <a:rPr sz="1200" spc="-3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25" dirty="0">
                <a:solidFill>
                  <a:srgbClr val="1E2849"/>
                </a:solidFill>
                <a:latin typeface="Segoe UI"/>
                <a:cs typeface="Segoe UI"/>
              </a:rPr>
              <a:t>СХД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Ноутбуки Неттопы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200" spc="-20" dirty="0">
                <a:solidFill>
                  <a:srgbClr val="1E2849"/>
                </a:solidFill>
                <a:latin typeface="Segoe UI"/>
                <a:cs typeface="Segoe UI"/>
              </a:rPr>
              <a:t>Док-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станции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F01774A2-D5B4-40F0-AC91-4392F4C94954}"/>
              </a:ext>
            </a:extLst>
          </p:cNvPr>
          <p:cNvSpPr txBox="1"/>
          <p:nvPr/>
        </p:nvSpPr>
        <p:spPr>
          <a:xfrm>
            <a:off x="2044470" y="1891043"/>
            <a:ext cx="2796471" cy="2168735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200" b="1" spc="-10" dirty="0">
                <a:solidFill>
                  <a:srgbClr val="00AFBC"/>
                </a:solidFill>
                <a:latin typeface="Segoe UI"/>
                <a:cs typeface="Segoe UI"/>
              </a:rPr>
              <a:t>Разработка</a:t>
            </a:r>
            <a:endParaRPr sz="1200" dirty="0">
              <a:latin typeface="Segoe UI"/>
              <a:cs typeface="Segoe UI"/>
            </a:endParaRPr>
          </a:p>
          <a:p>
            <a:pPr marL="12700" marR="5080">
              <a:lnSpc>
                <a:spcPts val="1730"/>
              </a:lnSpc>
              <a:spcBef>
                <a:spcPts val="1040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Разработка</a:t>
            </a:r>
            <a:r>
              <a:rPr sz="1200" spc="-8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схемотехнических решений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Промышленный</a:t>
            </a:r>
            <a:r>
              <a:rPr sz="1200" spc="-8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дизайн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Прототипирование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 marR="327660">
              <a:lnSpc>
                <a:spcPts val="1730"/>
              </a:lnSpc>
              <a:spcBef>
                <a:spcPts val="1019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Разработка</a:t>
            </a:r>
            <a:r>
              <a:rPr sz="1200" spc="-8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программного обеспечения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 marR="7620">
              <a:lnSpc>
                <a:spcPts val="1730"/>
              </a:lnSpc>
              <a:spcBef>
                <a:spcPts val="994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Разработка</a:t>
            </a:r>
            <a:r>
              <a:rPr sz="1200" spc="-8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информационных систем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70B3E5E-B360-4D09-B15E-78BEF420B140}"/>
              </a:ext>
            </a:extLst>
          </p:cNvPr>
          <p:cNvSpPr txBox="1"/>
          <p:nvPr/>
        </p:nvSpPr>
        <p:spPr>
          <a:xfrm>
            <a:off x="253621" y="3968614"/>
            <a:ext cx="3493135" cy="2752677"/>
          </a:xfrm>
          <a:prstGeom prst="rect">
            <a:avLst/>
          </a:prstGeom>
        </p:spPr>
        <p:txBody>
          <a:bodyPr vert="horz" wrap="square" lIns="0" tIns="1708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200" b="1" spc="-10" dirty="0">
                <a:solidFill>
                  <a:srgbClr val="00AFBC"/>
                </a:solidFill>
                <a:latin typeface="Segoe UI"/>
                <a:cs typeface="Segoe UI"/>
              </a:rPr>
              <a:t>Внедрение</a:t>
            </a:r>
            <a:endParaRPr sz="1200" dirty="0">
              <a:latin typeface="Segoe UI"/>
              <a:cs typeface="Segoe UI"/>
            </a:endParaRPr>
          </a:p>
          <a:p>
            <a:pPr marL="12700" marR="647700">
              <a:lnSpc>
                <a:spcPts val="1730"/>
              </a:lnSpc>
              <a:spcBef>
                <a:spcPts val="1040"/>
              </a:spcBef>
            </a:pP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Предпроектное</a:t>
            </a:r>
            <a:r>
              <a:rPr sz="1200" spc="-9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исследование технического</a:t>
            </a:r>
            <a:r>
              <a:rPr sz="1200" spc="-5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задания</a:t>
            </a:r>
            <a:r>
              <a:rPr sz="1200" spc="-6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50" dirty="0">
                <a:solidFill>
                  <a:srgbClr val="1E2849"/>
                </a:solidFill>
                <a:latin typeface="Segoe UI"/>
                <a:cs typeface="Segoe UI"/>
              </a:rPr>
              <a:t>и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документации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 marR="369570">
              <a:lnSpc>
                <a:spcPts val="1730"/>
              </a:lnSpc>
              <a:spcBef>
                <a:spcPts val="990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Разработка</a:t>
            </a:r>
            <a:r>
              <a:rPr sz="1200" spc="-4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методологических</a:t>
            </a:r>
            <a:r>
              <a:rPr sz="1200" spc="-50" dirty="0">
                <a:solidFill>
                  <a:srgbClr val="1E2849"/>
                </a:solidFill>
                <a:latin typeface="Segoe UI"/>
                <a:cs typeface="Segoe UI"/>
              </a:rPr>
              <a:t> и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технических</a:t>
            </a:r>
            <a:r>
              <a:rPr sz="1200" spc="-9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проектных</a:t>
            </a:r>
            <a:r>
              <a:rPr sz="1200" spc="-8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решений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 marR="68580">
              <a:lnSpc>
                <a:spcPts val="2720"/>
              </a:lnSpc>
              <a:spcBef>
                <a:spcPts val="210"/>
              </a:spcBef>
            </a:pP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Поставка</a:t>
            </a:r>
            <a:r>
              <a:rPr sz="1200" spc="-2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решений</a:t>
            </a:r>
            <a:r>
              <a:rPr sz="1200" spc="-4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и</a:t>
            </a:r>
            <a:r>
              <a:rPr sz="1200" spc="-5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развертывание Интеграция</a:t>
            </a:r>
            <a:r>
              <a:rPr sz="1200" spc="-1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и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 адаптация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585"/>
              </a:spcBef>
            </a:pP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Обучение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sz="1200" spc="-20" dirty="0">
                <a:solidFill>
                  <a:srgbClr val="1E2849"/>
                </a:solidFill>
                <a:latin typeface="Segoe UI"/>
                <a:cs typeface="Segoe UI"/>
              </a:rPr>
              <a:t>Тестирование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и</a:t>
            </a:r>
            <a:r>
              <a:rPr sz="1200" spc="-3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dirty="0">
                <a:solidFill>
                  <a:srgbClr val="1E2849"/>
                </a:solidFill>
                <a:latin typeface="Segoe UI"/>
                <a:cs typeface="Segoe UI"/>
              </a:rPr>
              <a:t>ввод в</a:t>
            </a:r>
            <a:r>
              <a:rPr sz="1200" spc="-25" dirty="0">
                <a:solidFill>
                  <a:srgbClr val="1E2849"/>
                </a:solidFill>
                <a:latin typeface="Segoe UI"/>
                <a:cs typeface="Segoe UI"/>
              </a:rPr>
              <a:t> </a:t>
            </a:r>
            <a:r>
              <a:rPr sz="1200" spc="-10" dirty="0">
                <a:solidFill>
                  <a:srgbClr val="1E2849"/>
                </a:solidFill>
                <a:latin typeface="Segoe UI"/>
                <a:cs typeface="Segoe UI"/>
              </a:rPr>
              <a:t>эксплуатацию</a:t>
            </a:r>
            <a:endParaRPr sz="1200" dirty="0">
              <a:solidFill>
                <a:srgbClr val="1E2849"/>
              </a:solidFill>
              <a:latin typeface="Segoe UI"/>
              <a:cs typeface="Segoe UI"/>
            </a:endParaRPr>
          </a:p>
        </p:txBody>
      </p:sp>
      <p:pic>
        <p:nvPicPr>
          <p:cNvPr id="1040" name="Picture 16" descr="Picture background">
            <a:extLst>
              <a:ext uri="{FF2B5EF4-FFF2-40B4-BE49-F238E27FC236}">
                <a16:creationId xmlns:a16="http://schemas.microsoft.com/office/drawing/2014/main" id="{A5E13D7D-D1B0-4D8E-8DCA-FB9479043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2" y="104732"/>
            <a:ext cx="3962032" cy="72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ject 2">
            <a:extLst>
              <a:ext uri="{FF2B5EF4-FFF2-40B4-BE49-F238E27FC236}">
                <a16:creationId xmlns:a16="http://schemas.microsoft.com/office/drawing/2014/main" id="{AEEE21D5-12E1-4B3D-8285-EE2AC8678FB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51946" y="3057554"/>
            <a:ext cx="6256019" cy="356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83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12102A0A-5361-475C-960E-1D1AD394F88E}"/>
              </a:ext>
            </a:extLst>
          </p:cNvPr>
          <p:cNvSpPr/>
          <p:nvPr/>
        </p:nvSpPr>
        <p:spPr>
          <a:xfrm>
            <a:off x="1204473" y="1494633"/>
            <a:ext cx="9668435" cy="4322180"/>
          </a:xfrm>
          <a:prstGeom prst="roundRect">
            <a:avLst>
              <a:gd name="adj" fmla="val 9154"/>
            </a:avLst>
          </a:prstGeom>
          <a:solidFill>
            <a:schemeClr val="bg1">
              <a:lumMod val="95000"/>
              <a:alpha val="61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4B2F67-3CEB-4044-AE3E-F0FD6CAF56F7}"/>
              </a:ext>
            </a:extLst>
          </p:cNvPr>
          <p:cNvSpPr txBox="1"/>
          <p:nvPr/>
        </p:nvSpPr>
        <p:spPr>
          <a:xfrm>
            <a:off x="1797574" y="1917701"/>
            <a:ext cx="9880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Ноутбуки</a:t>
            </a:r>
          </a:p>
          <a:p>
            <a:pPr marL="285750" indent="-285750">
              <a:buFontTx/>
              <a:buChar char="-"/>
            </a:pP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588FBB-7C4F-428B-BAAF-54FF4657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371" y="4127017"/>
            <a:ext cx="1788098" cy="178809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D03950E-D7A4-44B9-8973-E58E29865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9091412" y="4584281"/>
            <a:ext cx="1264369" cy="7593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5E46DA-A218-4A2A-9510-92651136D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5490049" y="4519256"/>
            <a:ext cx="1027229" cy="10370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71F53F-1598-46D4-933E-DB1DD96A6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4219382" y="4495427"/>
            <a:ext cx="1731114" cy="10370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1593DD-FDE1-4695-A6E5-BFEB2CE55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3001594" y="4555982"/>
            <a:ext cx="1051209" cy="10370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46689C2-D902-445D-9CC1-C1D7230A7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1274601" y="4537936"/>
            <a:ext cx="1844726" cy="10370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7BBE95-89A0-4065-93B9-FE8173BA6E78}"/>
              </a:ext>
            </a:extLst>
          </p:cNvPr>
          <p:cNvSpPr txBox="1"/>
          <p:nvPr/>
        </p:nvSpPr>
        <p:spPr>
          <a:xfrm>
            <a:off x="8703361" y="1979071"/>
            <a:ext cx="14889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Мониторы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A69665F-B734-485E-A6FF-94A223CB2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69">
            <a:off x="6454534" y="4174397"/>
            <a:ext cx="1788098" cy="154416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E59E30F-D185-4E9B-A783-AB0AE7F30327}"/>
              </a:ext>
            </a:extLst>
          </p:cNvPr>
          <p:cNvSpPr txBox="1"/>
          <p:nvPr/>
        </p:nvSpPr>
        <p:spPr>
          <a:xfrm>
            <a:off x="7206273" y="1953954"/>
            <a:ext cx="9880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ПК</a:t>
            </a:r>
          </a:p>
          <a:p>
            <a:pPr marL="285750" indent="-285750" algn="ctr">
              <a:buFontTx/>
              <a:buChar char="-"/>
            </a:pP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algn="ctr"/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6D97763-C1EC-467A-8C10-78139F13E25E}"/>
              </a:ext>
            </a:extLst>
          </p:cNvPr>
          <p:cNvSpPr txBox="1"/>
          <p:nvPr/>
        </p:nvSpPr>
        <p:spPr>
          <a:xfrm>
            <a:off x="5329697" y="1915389"/>
            <a:ext cx="98802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Мини</a:t>
            </a:r>
            <a:r>
              <a:rPr lang="ru-RU" sz="14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ПК</a:t>
            </a:r>
          </a:p>
          <a:p>
            <a:pPr marL="285750" indent="-285750">
              <a:buFontTx/>
              <a:buChar char="-"/>
            </a:pP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52D0F9-A76D-408E-B258-ED40BFB12038}"/>
              </a:ext>
            </a:extLst>
          </p:cNvPr>
          <p:cNvSpPr txBox="1"/>
          <p:nvPr/>
        </p:nvSpPr>
        <p:spPr>
          <a:xfrm>
            <a:off x="3343255" y="1931950"/>
            <a:ext cx="148896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Моноблоки</a:t>
            </a:r>
          </a:p>
          <a:p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6" name="object 2">
            <a:extLst>
              <a:ext uri="{FF2B5EF4-FFF2-40B4-BE49-F238E27FC236}">
                <a16:creationId xmlns:a16="http://schemas.microsoft.com/office/drawing/2014/main" id="{377747D0-1280-452A-94F4-F758FB117D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07567" y="3820303"/>
            <a:ext cx="1929473" cy="1309170"/>
          </a:xfrm>
          <a:prstGeom prst="rect">
            <a:avLst/>
          </a:prstGeom>
        </p:spPr>
      </p:pic>
      <p:pic>
        <p:nvPicPr>
          <p:cNvPr id="47" name="object 2">
            <a:extLst>
              <a:ext uri="{FF2B5EF4-FFF2-40B4-BE49-F238E27FC236}">
                <a16:creationId xmlns:a16="http://schemas.microsoft.com/office/drawing/2014/main" id="{1FD5F20F-8AA1-4492-BA93-AE75D502C95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5965" y="3820303"/>
            <a:ext cx="1551515" cy="1120325"/>
          </a:xfrm>
          <a:prstGeom prst="rect">
            <a:avLst/>
          </a:prstGeom>
        </p:spPr>
      </p:pic>
      <p:pic>
        <p:nvPicPr>
          <p:cNvPr id="48" name="object 2">
            <a:extLst>
              <a:ext uri="{FF2B5EF4-FFF2-40B4-BE49-F238E27FC236}">
                <a16:creationId xmlns:a16="http://schemas.microsoft.com/office/drawing/2014/main" id="{5726CFBF-A69E-4330-AD84-7C25A8640B7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53720" y="3890243"/>
            <a:ext cx="1330504" cy="1243357"/>
          </a:xfrm>
          <a:prstGeom prst="rect">
            <a:avLst/>
          </a:prstGeom>
        </p:spPr>
      </p:pic>
      <p:pic>
        <p:nvPicPr>
          <p:cNvPr id="50" name="object 2">
            <a:extLst>
              <a:ext uri="{FF2B5EF4-FFF2-40B4-BE49-F238E27FC236}">
                <a16:creationId xmlns:a16="http://schemas.microsoft.com/office/drawing/2014/main" id="{6778B142-3637-43FF-AEFA-9A95AB7BF42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924858" y="4093777"/>
            <a:ext cx="1514306" cy="836288"/>
          </a:xfrm>
          <a:prstGeom prst="rect">
            <a:avLst/>
          </a:prstGeom>
        </p:spPr>
      </p:pic>
      <p:pic>
        <p:nvPicPr>
          <p:cNvPr id="2050" name="Picture 2" descr="INFERIT Start">
            <a:extLst>
              <a:ext uri="{FF2B5EF4-FFF2-40B4-BE49-F238E27FC236}">
                <a16:creationId xmlns:a16="http://schemas.microsoft.com/office/drawing/2014/main" id="{8659CD5C-3E1E-45E6-864A-A7D9684F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001" y="3554057"/>
            <a:ext cx="1559742" cy="1559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BAC7D2F-F895-4C1E-A6D9-DA2C4FCE5AD3}"/>
              </a:ext>
            </a:extLst>
          </p:cNvPr>
          <p:cNvSpPr txBox="1"/>
          <p:nvPr/>
        </p:nvSpPr>
        <p:spPr>
          <a:xfrm>
            <a:off x="1645545" y="383222"/>
            <a:ext cx="934434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Roboto Black" panose="02000000000000000000" pitchFamily="2" charset="0"/>
              </a:rPr>
              <a:t>МОДЕЛИ</a:t>
            </a:r>
          </a:p>
        </p:txBody>
      </p:sp>
    </p:spTree>
    <p:extLst>
      <p:ext uri="{BB962C8B-B14F-4D97-AF65-F5344CB8AC3E}">
        <p14:creationId xmlns:p14="http://schemas.microsoft.com/office/powerpoint/2010/main" val="3330433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BD"/>
      </a:accent1>
      <a:accent2>
        <a:srgbClr val="00B37D"/>
      </a:accent2>
      <a:accent3>
        <a:srgbClr val="A5A5A5"/>
      </a:accent3>
      <a:accent4>
        <a:srgbClr val="1E2849"/>
      </a:accent4>
      <a:accent5>
        <a:srgbClr val="00B37D"/>
      </a:accent5>
      <a:accent6>
        <a:srgbClr val="00AEEF"/>
      </a:accent6>
      <a:hlink>
        <a:srgbClr val="BFBFBF"/>
      </a:hlink>
      <a:folHlink>
        <a:srgbClr val="BFBFBF"/>
      </a:folHlink>
    </a:clrScheme>
    <a:fontScheme name="Другая 1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00FBF69F09F264DB67306B5ACB0BB16" ma:contentTypeVersion="14" ma:contentTypeDescription="Создание документа." ma:contentTypeScope="" ma:versionID="90b3621aef782449637dd1596264729f">
  <xsd:schema xmlns:xsd="http://www.w3.org/2001/XMLSchema" xmlns:xs="http://www.w3.org/2001/XMLSchema" xmlns:p="http://schemas.microsoft.com/office/2006/metadata/properties" xmlns:ns2="dcf412a1-6e7d-40fe-a07c-895e700556f6" xmlns:ns3="6d8b7428-feed-4921-93d1-78802d4294ed" targetNamespace="http://schemas.microsoft.com/office/2006/metadata/properties" ma:root="true" ma:fieldsID="33eb1682e0ccad3f7f66cd5138b63dab" ns2:_="" ns3:_="">
    <xsd:import namespace="dcf412a1-6e7d-40fe-a07c-895e700556f6"/>
    <xsd:import namespace="6d8b7428-feed-4921-93d1-78802d4294e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412a1-6e7d-40fe-a07c-895e700556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19ef3608-1ae7-40b1-9b09-05a327aed0f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b7428-feed-4921-93d1-78802d4294e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8bdeaa5-cc81-45f1-bf4b-06f26d45304b}" ma:internalName="TaxCatchAll" ma:showField="CatchAllData" ma:web="6d8b7428-feed-4921-93d1-78802d4294e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cf412a1-6e7d-40fe-a07c-895e700556f6">
      <Terms xmlns="http://schemas.microsoft.com/office/infopath/2007/PartnerControls"/>
    </lcf76f155ced4ddcb4097134ff3c332f>
    <TaxCatchAll xmlns="6d8b7428-feed-4921-93d1-78802d4294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AF2AFD-A747-4C86-BF05-4225E25999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f412a1-6e7d-40fe-a07c-895e700556f6"/>
    <ds:schemaRef ds:uri="6d8b7428-feed-4921-93d1-78802d4294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2EAD42-2737-4EDC-B8DC-579733F6FA0F}">
  <ds:schemaRefs>
    <ds:schemaRef ds:uri="http://purl.org/dc/elements/1.1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6d8b7428-feed-4921-93d1-78802d4294ed"/>
    <ds:schemaRef ds:uri="dcf412a1-6e7d-40fe-a07c-895e700556f6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0708E7-2BC6-49CB-9FB7-B1B1883360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4935</TotalTime>
  <Words>1912</Words>
  <Application>Microsoft Office PowerPoint</Application>
  <PresentationFormat>Широкоэкранный</PresentationFormat>
  <Paragraphs>319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42" baseType="lpstr">
      <vt:lpstr>Arial</vt:lpstr>
      <vt:lpstr>Calibri</vt:lpstr>
      <vt:lpstr>Golos Text DemiBold</vt:lpstr>
      <vt:lpstr>League Spartan</vt:lpstr>
      <vt:lpstr>Poppins</vt:lpstr>
      <vt:lpstr>Roboto</vt:lpstr>
      <vt:lpstr>Roboto Black</vt:lpstr>
      <vt:lpstr>Roboto Light</vt:lpstr>
      <vt:lpstr>Roboto Medium</vt:lpstr>
      <vt:lpstr>Segoe UI</vt:lpstr>
      <vt:lpstr>Segoe UI Black</vt:lpstr>
      <vt:lpstr>Segoe UI Semibold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Серверы INFERIT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Kazmina, Yana</dc:creator>
  <cp:lastModifiedBy>Trileshinskaya, Ekaterina</cp:lastModifiedBy>
  <cp:revision>87</cp:revision>
  <dcterms:created xsi:type="dcterms:W3CDTF">2023-08-04T11:16:29Z</dcterms:created>
  <dcterms:modified xsi:type="dcterms:W3CDTF">2025-02-10T07:06:47Z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0x010100900FBF69F09F264DB67306B5ACB0BB16</vt:lpwstr>
  </property>
  <property fmtid="{D5CDD505-2E9C-101B-9397-08002B2CF9AE}" pid="3" name="_dlc_DocIdItemGuid">
    <vt:lpwstr>0694e90c-512e-4b6f-83b8-7be7afaa0e8e</vt:lpwstr>
  </property>
  <property fmtid="{D5CDD505-2E9C-101B-9397-08002B2CF9AE}" pid="4" name="MediaServiceImageTags">
    <vt:lpwstr/>
  </property>
</Properties>
</file>